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34"/>
  </p:notesMasterIdLst>
  <p:sldIdLst>
    <p:sldId id="282" r:id="rId3"/>
    <p:sldId id="284" r:id="rId4"/>
    <p:sldId id="285" r:id="rId5"/>
    <p:sldId id="286" r:id="rId6"/>
    <p:sldId id="287" r:id="rId7"/>
    <p:sldId id="288" r:id="rId8"/>
    <p:sldId id="289" r:id="rId9"/>
    <p:sldId id="305" r:id="rId10"/>
    <p:sldId id="291" r:id="rId11"/>
    <p:sldId id="306" r:id="rId12"/>
    <p:sldId id="293" r:id="rId13"/>
    <p:sldId id="294" r:id="rId14"/>
    <p:sldId id="295" r:id="rId15"/>
    <p:sldId id="296" r:id="rId16"/>
    <p:sldId id="297" r:id="rId17"/>
    <p:sldId id="298" r:id="rId18"/>
    <p:sldId id="299" r:id="rId19"/>
    <p:sldId id="308" r:id="rId20"/>
    <p:sldId id="309" r:id="rId21"/>
    <p:sldId id="301" r:id="rId22"/>
    <p:sldId id="302" r:id="rId23"/>
    <p:sldId id="303" r:id="rId24"/>
    <p:sldId id="307" r:id="rId25"/>
    <p:sldId id="304" r:id="rId26"/>
    <p:sldId id="310" r:id="rId27"/>
    <p:sldId id="311" r:id="rId28"/>
    <p:sldId id="313" r:id="rId29"/>
    <p:sldId id="312" r:id="rId30"/>
    <p:sldId id="314" r:id="rId31"/>
    <p:sldId id="315" r:id="rId32"/>
    <p:sldId id="316" r:id="rId3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F73751-5C11-47A9-9AB4-463074E81E08}" v="1" dt="2020-06-27T00:03:22.50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37"/>
    <p:restoredTop sz="87680"/>
  </p:normalViewPr>
  <p:slideViewPr>
    <p:cSldViewPr snapToGrid="0" snapToObjects="1">
      <p:cViewPr varScale="1">
        <p:scale>
          <a:sx n="47" d="100"/>
          <a:sy n="47" d="100"/>
        </p:scale>
        <p:origin x="256" y="936"/>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microsoft.com/office/2015/10/relationships/revisionInfo" Target="revisionInfo.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jpeg>
</file>

<file path=ppt/media/image11.png>
</file>

<file path=ppt/media/image12.jpg>
</file>

<file path=ppt/media/image13.png>
</file>

<file path=ppt/media/image14.png>
</file>

<file path=ppt/media/image15.png>
</file>

<file path=ppt/media/image16.png>
</file>

<file path=ppt/media/image17.png>
</file>

<file path=ppt/media/image18.jpeg>
</file>

<file path=ppt/media/image2.jpg>
</file>

<file path=ppt/media/image3.png>
</file>

<file path=ppt/media/image4.png>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9" name="Shape 119"/>
          <p:cNvSpPr>
            <a:spLocks noGrp="1" noRot="1" noChangeAspect="1"/>
          </p:cNvSpPr>
          <p:nvPr>
            <p:ph type="sldImg"/>
          </p:nvPr>
        </p:nvSpPr>
        <p:spPr>
          <a:xfrm>
            <a:off x="1143000" y="685800"/>
            <a:ext cx="4572000" cy="3429000"/>
          </a:xfrm>
          <a:prstGeom prst="rect">
            <a:avLst/>
          </a:prstGeom>
        </p:spPr>
        <p:txBody>
          <a:bodyPr/>
          <a:lstStyle/>
          <a:p>
            <a:endParaRPr/>
          </a:p>
        </p:txBody>
      </p:sp>
      <p:sp>
        <p:nvSpPr>
          <p:cNvPr id="120" name="Shape 12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temperature and the thermal distribution will affect the properties of the crystal we grow, but we don’t know exactly how. If we did, we could reverse engineer what we want the thermal distribution should look like during a growth. If we could have a live feed of the thermal distribution, we could compare what we have to what we want. From there we would want to know how to get what we want and how to make adjustments if needed</a:t>
            </a:r>
          </a:p>
        </p:txBody>
      </p:sp>
    </p:spTree>
    <p:extLst>
      <p:ext uri="{BB962C8B-B14F-4D97-AF65-F5344CB8AC3E}">
        <p14:creationId xmlns:p14="http://schemas.microsoft.com/office/powerpoint/2010/main" val="2828574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we have the knowledge going forward, we can go backwards, using temperature of the molten zone as a middleman to figure out how to get the crystal properties we want and use that information to make adjustments in real time</a:t>
            </a:r>
          </a:p>
          <a:p>
            <a:endParaRPr lang="en-US" dirty="0"/>
          </a:p>
          <a:p>
            <a:r>
              <a:rPr lang="en-US" dirty="0"/>
              <a:t>Here I need to explain why this model means that we need to be able to collect temperature data in real time</a:t>
            </a:r>
          </a:p>
        </p:txBody>
      </p:sp>
    </p:spTree>
    <p:extLst>
      <p:ext uri="{BB962C8B-B14F-4D97-AF65-F5344CB8AC3E}">
        <p14:creationId xmlns:p14="http://schemas.microsoft.com/office/powerpoint/2010/main" val="2121402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Ours is not blue :(</a:t>
            </a:r>
          </a:p>
        </p:txBody>
      </p:sp>
    </p:spTree>
    <p:extLst>
      <p:ext uri="{BB962C8B-B14F-4D97-AF65-F5344CB8AC3E}">
        <p14:creationId xmlns:p14="http://schemas.microsoft.com/office/powerpoint/2010/main" val="29376413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With more than 3 wavelengths, we can make interpolate the data into a blackbody radiation spectrum. The exact shape of a spectrum uniquely determines the temperature, so using some machine learning on this will get us temperature values for each pixel</a:t>
            </a:r>
          </a:p>
        </p:txBody>
      </p:sp>
    </p:spTree>
    <p:extLst>
      <p:ext uri="{BB962C8B-B14F-4D97-AF65-F5344CB8AC3E}">
        <p14:creationId xmlns:p14="http://schemas.microsoft.com/office/powerpoint/2010/main" val="36924459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shape of the black-body spectrum is unique to the temperature (for example, the wavelength of the peak), so we can determine temperature using the spectrum measured by the camera</a:t>
            </a:r>
          </a:p>
        </p:txBody>
      </p:sp>
    </p:spTree>
    <p:extLst>
      <p:ext uri="{BB962C8B-B14F-4D97-AF65-F5344CB8AC3E}">
        <p14:creationId xmlns:p14="http://schemas.microsoft.com/office/powerpoint/2010/main" val="1489230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Wavelength will be the independent variable, epsilon is emissivity</a:t>
            </a:r>
          </a:p>
        </p:txBody>
      </p:sp>
    </p:spTree>
    <p:extLst>
      <p:ext uri="{BB962C8B-B14F-4D97-AF65-F5344CB8AC3E}">
        <p14:creationId xmlns:p14="http://schemas.microsoft.com/office/powerpoint/2010/main" val="36271527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17516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21235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83363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3124200" y="-38100"/>
            <a:ext cx="18135600" cy="12096698"/>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635000" y="9512300"/>
            <a:ext cx="23114000" cy="2006600"/>
          </a:xfrm>
          <a:prstGeom prst="rect">
            <a:avLst/>
          </a:prstGeom>
        </p:spPr>
        <p:txBody>
          <a:bodyPr anchor="b"/>
          <a:lstStyle/>
          <a:p>
            <a:r>
              <a:t>Title Text</a:t>
            </a:r>
          </a:p>
        </p:txBody>
      </p:sp>
      <p:sp>
        <p:nvSpPr>
          <p:cNvPr id="22" name="Body Level One…"/>
          <p:cNvSpPr txBox="1">
            <a:spLocks noGrp="1"/>
          </p:cNvSpPr>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24384000" cy="16264467"/>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bg>
      <p:bgPr>
        <a:solidFill>
          <a:srgbClr val="929292"/>
        </a:solidFill>
        <a:effectLst/>
      </p:bgPr>
    </p:bg>
    <p:spTree>
      <p:nvGrpSpPr>
        <p:cNvPr id="1" name=""/>
        <p:cNvGrpSpPr/>
        <p:nvPr/>
      </p:nvGrpSpPr>
      <p:grpSpPr>
        <a:xfrm>
          <a:off x="0" y="0"/>
          <a:ext cx="0" cy="0"/>
          <a:chOff x="0" y="0"/>
          <a:chExt cx="0" cy="0"/>
        </a:xfrm>
      </p:grpSpPr>
      <p:sp>
        <p:nvSpPr>
          <p:cNvPr id="110" name="Rectangle"/>
          <p:cNvSpPr/>
          <p:nvPr/>
        </p:nvSpPr>
        <p:spPr>
          <a:xfrm>
            <a:off x="23332" y="12380452"/>
            <a:ext cx="24337336" cy="1270001"/>
          </a:xfrm>
          <a:prstGeom prst="rect">
            <a:avLst/>
          </a:prstGeom>
          <a:solidFill>
            <a:srgbClr val="FFFFF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pic>
        <p:nvPicPr>
          <p:cNvPr id="111" name="2018-PARADIM-SMALL_Logo_Transparent_200H_0.png" descr="2018-PARADIM-SMALL_Logo_Transparent_200H_0.png"/>
          <p:cNvPicPr>
            <a:picLocks noChangeAspect="1"/>
          </p:cNvPicPr>
          <p:nvPr/>
        </p:nvPicPr>
        <p:blipFill>
          <a:blip r:embed="rId2"/>
          <a:stretch>
            <a:fillRect/>
          </a:stretch>
        </p:blipFill>
        <p:spPr>
          <a:xfrm>
            <a:off x="415332" y="12515772"/>
            <a:ext cx="4016300" cy="999361"/>
          </a:xfrm>
          <a:prstGeom prst="rect">
            <a:avLst/>
          </a:prstGeom>
          <a:ln w="12700">
            <a:miter lim="400000"/>
          </a:ln>
        </p:spPr>
      </p:pic>
      <p:sp>
        <p:nvSpPr>
          <p:cNvPr id="113"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descr="Logo, company name&#10;&#10;Description automatically generated">
            <a:extLst>
              <a:ext uri="{FF2B5EF4-FFF2-40B4-BE49-F238E27FC236}">
                <a16:creationId xmlns:a16="http://schemas.microsoft.com/office/drawing/2014/main" id="{E0159A46-B73D-43F0-BD1D-BCC7AF65094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0140" b="20622"/>
          <a:stretch/>
        </p:blipFill>
        <p:spPr>
          <a:xfrm>
            <a:off x="19909380" y="12515771"/>
            <a:ext cx="4059288" cy="999362"/>
          </a:xfrm>
          <a:prstGeom prst="rect">
            <a:avLst/>
          </a:prstGeom>
        </p:spPr>
      </p:pic>
      <p:pic>
        <p:nvPicPr>
          <p:cNvPr id="7" name="Picture 6" descr="Logo&#10;&#10;Description automatically generated">
            <a:extLst>
              <a:ext uri="{FF2B5EF4-FFF2-40B4-BE49-F238E27FC236}">
                <a16:creationId xmlns:a16="http://schemas.microsoft.com/office/drawing/2014/main" id="{6404D23D-1682-F4D1-348F-3D3310B3B22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695768" y="12576670"/>
            <a:ext cx="2821612" cy="927101"/>
          </a:xfrm>
          <a:prstGeom prst="rect">
            <a:avLst/>
          </a:prstGeom>
        </p:spPr>
      </p:pic>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DAA8B-1FB0-B7C3-2A23-8D178C761FF5}"/>
              </a:ext>
            </a:extLst>
          </p:cNvPr>
          <p:cNvSpPr>
            <a:spLocks noGrp="1"/>
          </p:cNvSpPr>
          <p:nvPr>
            <p:ph type="ctrTitle"/>
          </p:nvPr>
        </p:nvSpPr>
        <p:spPr>
          <a:xfrm>
            <a:off x="3048000" y="2244725"/>
            <a:ext cx="18288000" cy="47752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1C7B2A-8EC3-70AC-35E0-77C806EDC083}"/>
              </a:ext>
            </a:extLst>
          </p:cNvPr>
          <p:cNvSpPr>
            <a:spLocks noGrp="1"/>
          </p:cNvSpPr>
          <p:nvPr>
            <p:ph type="subTitle" idx="1"/>
          </p:nvPr>
        </p:nvSpPr>
        <p:spPr>
          <a:xfrm>
            <a:off x="3048000" y="7204075"/>
            <a:ext cx="18288000" cy="33115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CA0FE6-C545-CAEB-3127-40822B6BBD0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E178946B-45D2-9DEB-333E-7A7350778B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5108B8-937F-2C51-47FF-47C003E0EBDE}"/>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34368637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1AD3A-2D70-7906-FB9B-F038C2817F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4C47EB-7D9F-F8EA-1738-020E267FCF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B9B801-288E-6E7B-F20F-200BCC0082E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5154C38-E7CA-0CC8-EF1D-4D25C3E8FB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8638F3-F0BA-B2E2-110E-9232DA11221D}"/>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2234394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16CF8-2A75-09AE-CEC3-708D12D963D0}"/>
              </a:ext>
            </a:extLst>
          </p:cNvPr>
          <p:cNvSpPr>
            <a:spLocks noGrp="1"/>
          </p:cNvSpPr>
          <p:nvPr>
            <p:ph type="title"/>
          </p:nvPr>
        </p:nvSpPr>
        <p:spPr>
          <a:xfrm>
            <a:off x="1663700" y="3419475"/>
            <a:ext cx="21031200" cy="5705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2BBE5D4-90E2-5769-0016-93A2A7F0BDC4}"/>
              </a:ext>
            </a:extLst>
          </p:cNvPr>
          <p:cNvSpPr>
            <a:spLocks noGrp="1"/>
          </p:cNvSpPr>
          <p:nvPr>
            <p:ph type="body" idx="1"/>
          </p:nvPr>
        </p:nvSpPr>
        <p:spPr>
          <a:xfrm>
            <a:off x="1663700" y="9178925"/>
            <a:ext cx="21031200" cy="300037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05DC82-FB45-32DE-F895-D60D66A833B1}"/>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7452BB3-5082-FBC8-3C5C-AE46FE4225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20E13D-65CC-DE65-9900-CE94D8354213}"/>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22057452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0FE3A-9184-DFE9-9C64-37A126E2EF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DDE08A-76BC-5D36-5C99-CD3D529B7D05}"/>
              </a:ext>
            </a:extLst>
          </p:cNvPr>
          <p:cNvSpPr>
            <a:spLocks noGrp="1"/>
          </p:cNvSpPr>
          <p:nvPr>
            <p:ph sz="half" idx="1"/>
          </p:nvPr>
        </p:nvSpPr>
        <p:spPr>
          <a:xfrm>
            <a:off x="1676400" y="3651250"/>
            <a:ext cx="10439400" cy="8702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4C2F026-5F20-2D94-84D8-D665FD447DEF}"/>
              </a:ext>
            </a:extLst>
          </p:cNvPr>
          <p:cNvSpPr>
            <a:spLocks noGrp="1"/>
          </p:cNvSpPr>
          <p:nvPr>
            <p:ph sz="half" idx="2"/>
          </p:nvPr>
        </p:nvSpPr>
        <p:spPr>
          <a:xfrm>
            <a:off x="12268200" y="3651250"/>
            <a:ext cx="10439400" cy="8702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BC47FEE-3599-2B60-90A9-71EB84FB97C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D730EF6A-BC16-8183-A49D-F31DD87BA8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CE1EA5-0B3E-DF02-F3E2-CC21D9E31835}"/>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22665251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5374E-1776-E413-D69B-9433CD2DACAF}"/>
              </a:ext>
            </a:extLst>
          </p:cNvPr>
          <p:cNvSpPr>
            <a:spLocks noGrp="1"/>
          </p:cNvSpPr>
          <p:nvPr>
            <p:ph type="title"/>
          </p:nvPr>
        </p:nvSpPr>
        <p:spPr>
          <a:xfrm>
            <a:off x="1679575" y="730250"/>
            <a:ext cx="21031200" cy="2651125"/>
          </a:xfrm>
        </p:spPr>
        <p:txBody>
          <a:bodyPr/>
          <a:lstStyle/>
          <a:p>
            <a:r>
              <a:rPr lang="en-US"/>
              <a:t>Click to edit Master title style</a:t>
            </a:r>
          </a:p>
        </p:txBody>
      </p:sp>
      <p:sp>
        <p:nvSpPr>
          <p:cNvPr id="3" name="Text Placeholder 2">
            <a:extLst>
              <a:ext uri="{FF2B5EF4-FFF2-40B4-BE49-F238E27FC236}">
                <a16:creationId xmlns:a16="http://schemas.microsoft.com/office/drawing/2014/main" id="{CA875DDA-3554-A80B-3FC6-B079F8A93371}"/>
              </a:ext>
            </a:extLst>
          </p:cNvPr>
          <p:cNvSpPr>
            <a:spLocks noGrp="1"/>
          </p:cNvSpPr>
          <p:nvPr>
            <p:ph type="body" idx="1"/>
          </p:nvPr>
        </p:nvSpPr>
        <p:spPr>
          <a:xfrm>
            <a:off x="1679575" y="3362325"/>
            <a:ext cx="103155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E30BCC-2395-45E0-8EEE-CC01634CC48E}"/>
              </a:ext>
            </a:extLst>
          </p:cNvPr>
          <p:cNvSpPr>
            <a:spLocks noGrp="1"/>
          </p:cNvSpPr>
          <p:nvPr>
            <p:ph sz="half" idx="2"/>
          </p:nvPr>
        </p:nvSpPr>
        <p:spPr>
          <a:xfrm>
            <a:off x="1679575" y="5010150"/>
            <a:ext cx="10315575" cy="73691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A816DE3-200F-59AD-506D-3E7AAA00E35D}"/>
              </a:ext>
            </a:extLst>
          </p:cNvPr>
          <p:cNvSpPr>
            <a:spLocks noGrp="1"/>
          </p:cNvSpPr>
          <p:nvPr>
            <p:ph type="body" sz="quarter" idx="3"/>
          </p:nvPr>
        </p:nvSpPr>
        <p:spPr>
          <a:xfrm>
            <a:off x="12344400" y="3362325"/>
            <a:ext cx="10366375" cy="16478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2E15AA6-2A15-B24F-7047-7FDD64597252}"/>
              </a:ext>
            </a:extLst>
          </p:cNvPr>
          <p:cNvSpPr>
            <a:spLocks noGrp="1"/>
          </p:cNvSpPr>
          <p:nvPr>
            <p:ph sz="quarter" idx="4"/>
          </p:nvPr>
        </p:nvSpPr>
        <p:spPr>
          <a:xfrm>
            <a:off x="12344400" y="5010150"/>
            <a:ext cx="10366375" cy="73691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DC949CE-1E7C-2152-15ED-602AFE00DC59}"/>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0469784C-8A0F-A9CE-D550-22FCFC40D3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0A2A85-A696-8ABD-821B-84F31BE2E78C}"/>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10320676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DF77C-E7D7-D827-517D-03A2ACD27E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32423B-D495-4842-E418-97E8AE3F213B}"/>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87FB9052-F540-88D7-F24B-938B12AF693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53F8E9-2492-C68B-9DC2-9EE44432E871}"/>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16939332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EDE1FC-EA81-3D42-1CCF-6665AF1CEB8A}"/>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78A2FE20-8259-13DC-0B42-1A1DDEC0A3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B86E33-429E-812E-C031-C5B131489E75}"/>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11006138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67748-5A4E-7DE4-53E8-1F9FF7CC8998}"/>
              </a:ext>
            </a:extLst>
          </p:cNvPr>
          <p:cNvSpPr>
            <a:spLocks noGrp="1"/>
          </p:cNvSpPr>
          <p:nvPr>
            <p:ph type="title"/>
          </p:nvPr>
        </p:nvSpPr>
        <p:spPr>
          <a:xfrm>
            <a:off x="1679575" y="914400"/>
            <a:ext cx="7864475" cy="32004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A5513F7-0306-FD78-2C9E-CD2247E1D699}"/>
              </a:ext>
            </a:extLst>
          </p:cNvPr>
          <p:cNvSpPr>
            <a:spLocks noGrp="1"/>
          </p:cNvSpPr>
          <p:nvPr>
            <p:ph idx="1"/>
          </p:nvPr>
        </p:nvSpPr>
        <p:spPr>
          <a:xfrm>
            <a:off x="10366375" y="1974850"/>
            <a:ext cx="12344400" cy="9747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DFADEC-1461-3A86-D9E3-57111253FE80}"/>
              </a:ext>
            </a:extLst>
          </p:cNvPr>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57CFAF-FEBE-1AA5-4928-F8277C3A1BC5}"/>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B79F660-E28C-BFB6-CAB5-1E9911561C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DD2203-92D7-8262-77C3-6CC17D738A7F}"/>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2192258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778000" y="4533900"/>
            <a:ext cx="20828000" cy="46482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BF93E-9221-3949-7D23-D44138D69B51}"/>
              </a:ext>
            </a:extLst>
          </p:cNvPr>
          <p:cNvSpPr>
            <a:spLocks noGrp="1"/>
          </p:cNvSpPr>
          <p:nvPr>
            <p:ph type="title"/>
          </p:nvPr>
        </p:nvSpPr>
        <p:spPr>
          <a:xfrm>
            <a:off x="1679575" y="914400"/>
            <a:ext cx="7864475" cy="32004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BC52B39-FD28-8379-129D-03BD1571ED85}"/>
              </a:ext>
            </a:extLst>
          </p:cNvPr>
          <p:cNvSpPr>
            <a:spLocks noGrp="1"/>
          </p:cNvSpPr>
          <p:nvPr>
            <p:ph type="pic" idx="1"/>
          </p:nvPr>
        </p:nvSpPr>
        <p:spPr>
          <a:xfrm>
            <a:off x="10366375" y="1974850"/>
            <a:ext cx="12344400" cy="9747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89D13B1-932D-04BE-8681-151D9CECE7A1}"/>
              </a:ext>
            </a:extLst>
          </p:cNvPr>
          <p:cNvSpPr>
            <a:spLocks noGrp="1"/>
          </p:cNvSpPr>
          <p:nvPr>
            <p:ph type="body" sz="half" idx="2"/>
          </p:nvPr>
        </p:nvSpPr>
        <p:spPr>
          <a:xfrm>
            <a:off x="1679575" y="4114800"/>
            <a:ext cx="7864475" cy="76231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AC0671-9C79-BC45-7177-8ABFAD5A678F}"/>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EAA1E891-DED4-27F9-9000-D40C54A494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015676-E0D0-2987-1CC1-CA34F45C66FD}"/>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24063034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3DEAB-F83A-E1BB-943B-32F3FE6A57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1D1815E-FD74-D90D-0F13-DCE3D60231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C70214-23C5-827D-137F-46C3F5CE9E8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CFEF853-0D00-2F0C-AB14-97919D21C5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32720D-E80B-66EA-1A5C-E6083C1FB946}"/>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39766341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0C8047-CA3A-0768-2B19-D7DB0F4BE4C1}"/>
              </a:ext>
            </a:extLst>
          </p:cNvPr>
          <p:cNvSpPr>
            <a:spLocks noGrp="1"/>
          </p:cNvSpPr>
          <p:nvPr>
            <p:ph type="title" orient="vert"/>
          </p:nvPr>
        </p:nvSpPr>
        <p:spPr>
          <a:xfrm>
            <a:off x="17449800" y="730250"/>
            <a:ext cx="5257800" cy="1162367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AAF2A0-3D9D-4BBA-E9C2-D95C881D8202}"/>
              </a:ext>
            </a:extLst>
          </p:cNvPr>
          <p:cNvSpPr>
            <a:spLocks noGrp="1"/>
          </p:cNvSpPr>
          <p:nvPr>
            <p:ph type="body" orient="vert" idx="1"/>
          </p:nvPr>
        </p:nvSpPr>
        <p:spPr>
          <a:xfrm>
            <a:off x="1676400" y="730250"/>
            <a:ext cx="15621000" cy="11623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9832E9-1BBD-1881-71CE-DA0567DE016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A670FAD-FB43-7B3D-564D-0A7363CCAC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A47BF1-E280-0D94-EB84-DCD31780E419}"/>
              </a:ext>
            </a:extLst>
          </p:cNvPr>
          <p:cNvSpPr>
            <a:spLocks noGrp="1"/>
          </p:cNvSpPr>
          <p:nvPr>
            <p:ph type="sldNum" sz="quarter" idx="12"/>
          </p:nvPr>
        </p:nvSpPr>
        <p:spPr/>
        <p:txBody>
          <a:bodyPr/>
          <a:lstStyle/>
          <a:p>
            <a:fld id="{932A894B-0434-054A-AA05-22EBF2279435}" type="slidenum">
              <a:rPr lang="en-US" smtClean="0"/>
              <a:t>‹#›</a:t>
            </a:fld>
            <a:endParaRPr lang="en-US"/>
          </a:p>
        </p:txBody>
      </p:sp>
    </p:spTree>
    <p:extLst>
      <p:ext uri="{BB962C8B-B14F-4D97-AF65-F5344CB8AC3E}">
        <p14:creationId xmlns:p14="http://schemas.microsoft.com/office/powerpoint/2010/main" val="39650309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idx="13"/>
          </p:nvPr>
        </p:nvSpPr>
        <p:spPr>
          <a:xfrm>
            <a:off x="7950200" y="1104900"/>
            <a:ext cx="17259302" cy="11506201"/>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1651000" y="952500"/>
            <a:ext cx="10223500" cy="5549900"/>
          </a:xfrm>
          <a:prstGeom prst="rect">
            <a:avLst/>
          </a:prstGeom>
        </p:spPr>
        <p:txBody>
          <a:bodyPr anchor="b"/>
          <a:lstStyle>
            <a:lvl1pPr>
              <a:defRPr sz="8400"/>
            </a:lvl1pPr>
          </a:lstStyle>
          <a:p>
            <a:r>
              <a:t>Title Text</a:t>
            </a:r>
          </a:p>
        </p:txBody>
      </p:sp>
      <p:sp>
        <p:nvSpPr>
          <p:cNvPr id="40" name="Body Level One…"/>
          <p:cNvSpPr txBox="1">
            <a:spLocks noGrp="1"/>
          </p:cNvSpPr>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10960100" y="3149600"/>
            <a:ext cx="13944600" cy="92964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15681340" y="7035800"/>
            <a:ext cx="8396678" cy="56007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15290800" y="1130300"/>
            <a:ext cx="8331200" cy="5554134"/>
          </a:xfrm>
          <a:prstGeom prst="rect">
            <a:avLst/>
          </a:prstGeom>
        </p:spPr>
        <p:txBody>
          <a:bodyPr lIns="91439" tIns="45719" rIns="91439" bIns="45719" anchor="t">
            <a:noAutofit/>
          </a:bodyPr>
          <a:lstStyle/>
          <a:p>
            <a:endParaRPr/>
          </a:p>
        </p:txBody>
      </p:sp>
      <p:sp>
        <p:nvSpPr>
          <p:cNvPr id="85" name="Image"/>
          <p:cNvSpPr>
            <a:spLocks noGrp="1"/>
          </p:cNvSpPr>
          <p:nvPr>
            <p:ph type="pic" idx="15"/>
          </p:nvPr>
        </p:nvSpPr>
        <p:spPr>
          <a:xfrm>
            <a:off x="-304800" y="1130300"/>
            <a:ext cx="17202150" cy="114681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2387600" y="8953500"/>
            <a:ext cx="19621500" cy="585521"/>
          </a:xfrm>
          <a:prstGeom prst="rect">
            <a:avLst/>
          </a:prstGeom>
        </p:spPr>
        <p:txBody>
          <a:bodyPr anchor="t">
            <a:spAutoFit/>
          </a:bodyPr>
          <a:lstStyle>
            <a:lvl1pPr marL="0" indent="0" algn="ctr">
              <a:spcBef>
                <a:spcPts val="0"/>
              </a:spcBef>
              <a:buSzTx/>
              <a:buNone/>
              <a:defRPr sz="3200" i="1"/>
            </a:lvl1pPr>
          </a:lstStyle>
          <a:p>
            <a:r>
              <a:t>–Johnny Appleseed</a:t>
            </a:r>
          </a:p>
        </p:txBody>
      </p:sp>
      <p:sp>
        <p:nvSpPr>
          <p:cNvPr id="94" name="“Type a quote here.”"/>
          <p:cNvSpPr txBox="1">
            <a:spLocks noGrp="1"/>
          </p:cNvSpPr>
          <p:nvPr>
            <p:ph type="body" sz="quarter" idx="14"/>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ransition spd="med"/>
  <p:hf hdr="0" ftr="0" dt="0"/>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Helvetica Neue Light"/>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85E8B5-8D07-9952-CE60-3CF3E1C21494}"/>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E5A604-60C1-790F-6A5D-540E721F9183}"/>
              </a:ext>
            </a:extLst>
          </p:cNvPr>
          <p:cNvSpPr>
            <a:spLocks noGrp="1"/>
          </p:cNvSpPr>
          <p:nvPr>
            <p:ph type="body" idx="1"/>
          </p:nvPr>
        </p:nvSpPr>
        <p:spPr>
          <a:xfrm>
            <a:off x="1676400" y="3651250"/>
            <a:ext cx="21031200" cy="87026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4E59DA-6503-2AEA-2156-D0A5A92E57B8}"/>
              </a:ext>
            </a:extLst>
          </p:cNvPr>
          <p:cNvSpPr>
            <a:spLocks noGrp="1"/>
          </p:cNvSpPr>
          <p:nvPr>
            <p:ph type="dt" sz="half" idx="2"/>
          </p:nvPr>
        </p:nvSpPr>
        <p:spPr>
          <a:xfrm>
            <a:off x="1676400" y="12712700"/>
            <a:ext cx="5486400" cy="730250"/>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BC23A8E7-6610-B0FB-2FC7-22A09D774279}"/>
              </a:ext>
            </a:extLst>
          </p:cNvPr>
          <p:cNvSpPr>
            <a:spLocks noGrp="1"/>
          </p:cNvSpPr>
          <p:nvPr>
            <p:ph type="ftr" sz="quarter" idx="3"/>
          </p:nvPr>
        </p:nvSpPr>
        <p:spPr>
          <a:xfrm>
            <a:off x="8077200" y="12712700"/>
            <a:ext cx="8229600" cy="7302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072E96B-A2CE-413B-9241-5932C0A6068B}"/>
              </a:ext>
            </a:extLst>
          </p:cNvPr>
          <p:cNvSpPr>
            <a:spLocks noGrp="1"/>
          </p:cNvSpPr>
          <p:nvPr>
            <p:ph type="sldNum" sz="quarter" idx="4"/>
          </p:nvPr>
        </p:nvSpPr>
        <p:spPr>
          <a:xfrm>
            <a:off x="17221200" y="12712700"/>
            <a:ext cx="5486400" cy="730250"/>
          </a:xfrm>
          <a:prstGeom prst="rect">
            <a:avLst/>
          </a:prstGeom>
        </p:spPr>
        <p:txBody>
          <a:bodyPr vert="horz" lIns="91440" tIns="45720" rIns="91440" bIns="45720" rtlCol="0" anchor="ctr"/>
          <a:lstStyle>
            <a:lvl1pPr algn="r">
              <a:defRPr sz="1200">
                <a:solidFill>
                  <a:schemeClr val="tx1">
                    <a:tint val="75000"/>
                  </a:schemeClr>
                </a:solidFill>
              </a:defRPr>
            </a:lvl1pPr>
          </a:lstStyle>
          <a:p>
            <a:fld id="{932A894B-0434-054A-AA05-22EBF2279435}" type="slidenum">
              <a:rPr lang="en-US" smtClean="0"/>
              <a:t>‹#›</a:t>
            </a:fld>
            <a:endParaRPr lang="en-US"/>
          </a:p>
        </p:txBody>
      </p:sp>
    </p:spTree>
    <p:extLst>
      <p:ext uri="{BB962C8B-B14F-4D97-AF65-F5344CB8AC3E}">
        <p14:creationId xmlns:p14="http://schemas.microsoft.com/office/powerpoint/2010/main" val="487241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BF4B39-FE57-971F-0D76-18693B85BD37}"/>
              </a:ext>
            </a:extLst>
          </p:cNvPr>
          <p:cNvSpPr>
            <a:spLocks noGrp="1"/>
          </p:cNvSpPr>
          <p:nvPr>
            <p:ph type="sldNum" sz="quarter" idx="2"/>
          </p:nvPr>
        </p:nvSpPr>
        <p:spPr/>
        <p:txBody>
          <a:bodyPr/>
          <a:lstStyle/>
          <a:p>
            <a:fld id="{86CB4B4D-7CA3-9044-876B-883B54F8677D}" type="slidenum">
              <a:rPr lang="en-US" smtClean="0"/>
              <a:t>1</a:t>
            </a:fld>
            <a:endParaRPr lang="en-US"/>
          </a:p>
        </p:txBody>
      </p:sp>
    </p:spTree>
    <p:extLst>
      <p:ext uri="{BB962C8B-B14F-4D97-AF65-F5344CB8AC3E}">
        <p14:creationId xmlns:p14="http://schemas.microsoft.com/office/powerpoint/2010/main" val="1431276768"/>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FDEF6BB-2774-3EDF-71B5-732B79BA3257}"/>
              </a:ext>
            </a:extLst>
          </p:cNvPr>
          <p:cNvSpPr>
            <a:spLocks noGrp="1"/>
          </p:cNvSpPr>
          <p:nvPr>
            <p:ph type="sldNum" sz="quarter" idx="2"/>
          </p:nvPr>
        </p:nvSpPr>
        <p:spPr/>
        <p:txBody>
          <a:bodyPr/>
          <a:lstStyle/>
          <a:p>
            <a:fld id="{86CB4B4D-7CA3-9044-876B-883B54F8677D}" type="slidenum">
              <a:rPr lang="en-US" smtClean="0"/>
              <a:t>10</a:t>
            </a:fld>
            <a:endParaRPr lang="en-US"/>
          </a:p>
        </p:txBody>
      </p:sp>
      <p:sp>
        <p:nvSpPr>
          <p:cNvPr id="3" name="Rectangle 2">
            <a:extLst>
              <a:ext uri="{FF2B5EF4-FFF2-40B4-BE49-F238E27FC236}">
                <a16:creationId xmlns:a16="http://schemas.microsoft.com/office/drawing/2014/main" id="{319D53E7-AE80-3D08-2B7E-771391DFAF48}"/>
              </a:ext>
            </a:extLst>
          </p:cNvPr>
          <p:cNvSpPr/>
          <p:nvPr/>
        </p:nvSpPr>
        <p:spPr>
          <a:xfrm>
            <a:off x="9421092" y="5007768"/>
            <a:ext cx="4927106" cy="164592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rgbClr val="FFFFFF"/>
                </a:solidFill>
                <a:effectLst/>
                <a:uFillTx/>
                <a:latin typeface="+mn-lt"/>
                <a:ea typeface="+mn-ea"/>
                <a:cs typeface="+mn-cs"/>
                <a:sym typeface="Helvetica Neue Medium"/>
              </a:rPr>
              <a:t>Molten Zone Temperature</a:t>
            </a:r>
          </a:p>
        </p:txBody>
      </p:sp>
      <p:sp>
        <p:nvSpPr>
          <p:cNvPr id="4" name="Rectangle 3">
            <a:extLst>
              <a:ext uri="{FF2B5EF4-FFF2-40B4-BE49-F238E27FC236}">
                <a16:creationId xmlns:a16="http://schemas.microsoft.com/office/drawing/2014/main" id="{1829BA42-56E1-1778-229E-D09068B1E885}"/>
              </a:ext>
            </a:extLst>
          </p:cNvPr>
          <p:cNvSpPr/>
          <p:nvPr/>
        </p:nvSpPr>
        <p:spPr>
          <a:xfrm>
            <a:off x="1440867" y="3125176"/>
            <a:ext cx="5403278" cy="13716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rgbClr val="FFFFFF"/>
                </a:solidFill>
                <a:effectLst/>
                <a:uFillTx/>
                <a:latin typeface="+mn-lt"/>
                <a:ea typeface="+mn-ea"/>
                <a:cs typeface="+mn-cs"/>
                <a:sym typeface="Helvetica Neue Medium"/>
              </a:rPr>
              <a:t>Materials Used:</a:t>
            </a:r>
          </a:p>
          <a:p>
            <a:pPr marL="0" marR="0" indent="0" algn="ctr" defTabSz="825500" rtl="0" fontAlgn="auto" latinLnBrk="0" hangingPunct="0">
              <a:lnSpc>
                <a:spcPct val="100000"/>
              </a:lnSpc>
              <a:spcBef>
                <a:spcPts val="0"/>
              </a:spcBef>
              <a:spcAft>
                <a:spcPts val="0"/>
              </a:spcAft>
              <a:buClrTx/>
              <a:buSzTx/>
              <a:buFontTx/>
              <a:buNone/>
              <a:tabLst/>
            </a:pPr>
            <a:r>
              <a:rPr lang="en-US" sz="3200" b="0" dirty="0">
                <a:solidFill>
                  <a:srgbClr val="FFFFFF"/>
                </a:solidFill>
                <a:latin typeface="+mn-lt"/>
                <a:ea typeface="+mn-ea"/>
                <a:cs typeface="+mn-cs"/>
                <a:sym typeface="Helvetica Neue Medium"/>
              </a:rPr>
              <a:t>Chemical Properties</a:t>
            </a:r>
            <a:endParaRPr kumimoji="0" lang="en-US" sz="3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5" name="Rectangle 4">
            <a:extLst>
              <a:ext uri="{FF2B5EF4-FFF2-40B4-BE49-F238E27FC236}">
                <a16:creationId xmlns:a16="http://schemas.microsoft.com/office/drawing/2014/main" id="{3994E507-4688-D185-08D2-B812179879AB}"/>
              </a:ext>
            </a:extLst>
          </p:cNvPr>
          <p:cNvSpPr/>
          <p:nvPr/>
        </p:nvSpPr>
        <p:spPr>
          <a:xfrm>
            <a:off x="1468579" y="7178268"/>
            <a:ext cx="5375566" cy="18288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rgbClr val="FFFFFF"/>
                </a:solidFill>
                <a:effectLst/>
                <a:uFillTx/>
                <a:latin typeface="+mn-lt"/>
                <a:ea typeface="+mn-ea"/>
                <a:cs typeface="+mn-cs"/>
                <a:sym typeface="Helvetica Neue Medium"/>
              </a:rPr>
              <a:t>Furnace Controls</a:t>
            </a:r>
            <a:r>
              <a:rPr kumimoji="0" lang="en-US" sz="3200" b="0" i="0" u="none" strike="noStrike" cap="none" spc="0" normalizeH="0" baseline="0" dirty="0">
                <a:ln>
                  <a:noFill/>
                </a:ln>
                <a:solidFill>
                  <a:srgbClr val="FFFFFF"/>
                </a:solidFill>
                <a:effectLst/>
                <a:uFillTx/>
                <a:latin typeface="+mn-lt"/>
                <a:ea typeface="+mn-ea"/>
                <a:cs typeface="+mn-cs"/>
                <a:sym typeface="Helvetica Neue Medium"/>
              </a:rPr>
              <a:t>:</a:t>
            </a:r>
          </a:p>
          <a:p>
            <a:pPr marL="0" marR="0" indent="0" algn="ctr" defTabSz="825500" rtl="0" fontAlgn="auto" latinLnBrk="0" hangingPunct="0">
              <a:lnSpc>
                <a:spcPct val="100000"/>
              </a:lnSpc>
              <a:spcBef>
                <a:spcPts val="0"/>
              </a:spcBef>
              <a:spcAft>
                <a:spcPts val="0"/>
              </a:spcAft>
              <a:buClrTx/>
              <a:buSzTx/>
              <a:buFontTx/>
              <a:buNone/>
              <a:tabLst/>
            </a:pPr>
            <a:r>
              <a:rPr lang="en-US" sz="3200" b="0" dirty="0">
                <a:solidFill>
                  <a:srgbClr val="FFFFFF"/>
                </a:solidFill>
                <a:latin typeface="+mn-lt"/>
                <a:ea typeface="+mn-ea"/>
                <a:cs typeface="+mn-cs"/>
                <a:sym typeface="Helvetica Neue Medium"/>
              </a:rPr>
              <a:t>Rotation Speed</a:t>
            </a:r>
          </a:p>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mn-lt"/>
                <a:ea typeface="+mn-ea"/>
                <a:cs typeface="+mn-cs"/>
                <a:sym typeface="Helvetica Neue Medium"/>
              </a:rPr>
              <a:t>Pull Rate</a:t>
            </a:r>
          </a:p>
        </p:txBody>
      </p:sp>
      <p:cxnSp>
        <p:nvCxnSpPr>
          <p:cNvPr id="6" name="Straight Arrow Connector 5">
            <a:extLst>
              <a:ext uri="{FF2B5EF4-FFF2-40B4-BE49-F238E27FC236}">
                <a16:creationId xmlns:a16="http://schemas.microsoft.com/office/drawing/2014/main" id="{CDEFD779-393B-95F5-6A56-764267556882}"/>
              </a:ext>
            </a:extLst>
          </p:cNvPr>
          <p:cNvCxnSpPr>
            <a:cxnSpLocks/>
          </p:cNvCxnSpPr>
          <p:nvPr/>
        </p:nvCxnSpPr>
        <p:spPr>
          <a:xfrm>
            <a:off x="7162801" y="3740729"/>
            <a:ext cx="1939635" cy="1523998"/>
          </a:xfrm>
          <a:prstGeom prst="straightConnector1">
            <a:avLst/>
          </a:prstGeom>
          <a:noFill/>
          <a:ln w="193675"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 name="Straight Arrow Connector 6">
            <a:extLst>
              <a:ext uri="{FF2B5EF4-FFF2-40B4-BE49-F238E27FC236}">
                <a16:creationId xmlns:a16="http://schemas.microsoft.com/office/drawing/2014/main" id="{09AB8FFD-1752-9D98-CF8F-DC7D54B0C150}"/>
              </a:ext>
            </a:extLst>
          </p:cNvPr>
          <p:cNvCxnSpPr>
            <a:cxnSpLocks/>
          </p:cNvCxnSpPr>
          <p:nvPr/>
        </p:nvCxnSpPr>
        <p:spPr>
          <a:xfrm flipV="1">
            <a:off x="7162801" y="6123709"/>
            <a:ext cx="1939635" cy="1945657"/>
          </a:xfrm>
          <a:prstGeom prst="straightConnector1">
            <a:avLst/>
          </a:prstGeom>
          <a:noFill/>
          <a:ln w="193675"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 name="Rectangle 7">
            <a:extLst>
              <a:ext uri="{FF2B5EF4-FFF2-40B4-BE49-F238E27FC236}">
                <a16:creationId xmlns:a16="http://schemas.microsoft.com/office/drawing/2014/main" id="{85BC7CDA-59F4-F65B-2DFD-22770EBE6174}"/>
              </a:ext>
            </a:extLst>
          </p:cNvPr>
          <p:cNvSpPr/>
          <p:nvPr/>
        </p:nvSpPr>
        <p:spPr>
          <a:xfrm>
            <a:off x="17373600" y="5373528"/>
            <a:ext cx="5818906" cy="9144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rgbClr val="FFFFFF"/>
                </a:solidFill>
                <a:effectLst/>
                <a:uFillTx/>
                <a:latin typeface="+mn-lt"/>
                <a:ea typeface="+mn-ea"/>
                <a:cs typeface="+mn-cs"/>
                <a:sym typeface="Helvetica Neue Medium"/>
              </a:rPr>
              <a:t>Crystal Properties</a:t>
            </a:r>
            <a:endParaRPr kumimoji="0" lang="en-US" sz="3200" b="0" i="0" u="none" strike="noStrike" cap="none" spc="0" normalizeH="0" baseline="0" dirty="0">
              <a:ln>
                <a:noFill/>
              </a:ln>
              <a:solidFill>
                <a:srgbClr val="FFFFFF"/>
              </a:solidFill>
              <a:effectLst/>
              <a:uFillTx/>
              <a:latin typeface="+mn-lt"/>
              <a:ea typeface="+mn-ea"/>
              <a:cs typeface="+mn-cs"/>
              <a:sym typeface="Helvetica Neue Medium"/>
            </a:endParaRPr>
          </a:p>
        </p:txBody>
      </p:sp>
      <p:cxnSp>
        <p:nvCxnSpPr>
          <p:cNvPr id="9" name="Straight Arrow Connector 8">
            <a:extLst>
              <a:ext uri="{FF2B5EF4-FFF2-40B4-BE49-F238E27FC236}">
                <a16:creationId xmlns:a16="http://schemas.microsoft.com/office/drawing/2014/main" id="{DDDDC250-437E-59EA-D407-D5F7AB9D3FDC}"/>
              </a:ext>
            </a:extLst>
          </p:cNvPr>
          <p:cNvCxnSpPr>
            <a:cxnSpLocks/>
          </p:cNvCxnSpPr>
          <p:nvPr/>
        </p:nvCxnSpPr>
        <p:spPr>
          <a:xfrm>
            <a:off x="14713526" y="5746432"/>
            <a:ext cx="2286001" cy="0"/>
          </a:xfrm>
          <a:prstGeom prst="straightConnector1">
            <a:avLst/>
          </a:prstGeom>
          <a:noFill/>
          <a:ln w="193675"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57015661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11</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4373996"/>
            <a:ext cx="21031200" cy="2651125"/>
          </a:xfrm>
        </p:spPr>
        <p:txBody>
          <a:bodyPr>
            <a:normAutofit/>
          </a:bodyPr>
          <a:lstStyle/>
          <a:p>
            <a:r>
              <a:rPr lang="en-US" sz="9600" dirty="0">
                <a:solidFill>
                  <a:schemeClr val="bg1"/>
                </a:solidFill>
              </a:rPr>
              <a:t>We need real-time data</a:t>
            </a:r>
          </a:p>
        </p:txBody>
      </p:sp>
    </p:spTree>
    <p:extLst>
      <p:ext uri="{BB962C8B-B14F-4D97-AF65-F5344CB8AC3E}">
        <p14:creationId xmlns:p14="http://schemas.microsoft.com/office/powerpoint/2010/main" val="153825098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12</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Research Question</a:t>
            </a:r>
          </a:p>
        </p:txBody>
      </p:sp>
      <p:sp>
        <p:nvSpPr>
          <p:cNvPr id="4" name="Title 2">
            <a:extLst>
              <a:ext uri="{FF2B5EF4-FFF2-40B4-BE49-F238E27FC236}">
                <a16:creationId xmlns:a16="http://schemas.microsoft.com/office/drawing/2014/main" id="{EE56E59F-F253-5DBF-BB85-136F8F11006E}"/>
              </a:ext>
            </a:extLst>
          </p:cNvPr>
          <p:cNvSpPr txBox="1">
            <a:spLocks/>
          </p:cNvSpPr>
          <p:nvPr/>
        </p:nvSpPr>
        <p:spPr>
          <a:xfrm>
            <a:off x="1676400" y="4817341"/>
            <a:ext cx="21031200" cy="26511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fontScale="92500" lnSpcReduction="10000"/>
          </a:bodyPr>
          <a:lst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9pPr>
          </a:lstStyle>
          <a:p>
            <a:pPr hangingPunct="1"/>
            <a:r>
              <a:rPr lang="en-US" sz="9600" dirty="0">
                <a:solidFill>
                  <a:schemeClr val="bg1"/>
                </a:solidFill>
              </a:rPr>
              <a:t>How can we measure the temperature of an ongoing growth?</a:t>
            </a:r>
          </a:p>
        </p:txBody>
      </p:sp>
    </p:spTree>
    <p:extLst>
      <p:ext uri="{BB962C8B-B14F-4D97-AF65-F5344CB8AC3E}">
        <p14:creationId xmlns:p14="http://schemas.microsoft.com/office/powerpoint/2010/main" val="2378131665"/>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13</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Hyperspectral Camera</a:t>
            </a:r>
          </a:p>
        </p:txBody>
      </p:sp>
      <p:pic>
        <p:nvPicPr>
          <p:cNvPr id="4" name="Picture 3">
            <a:extLst>
              <a:ext uri="{FF2B5EF4-FFF2-40B4-BE49-F238E27FC236}">
                <a16:creationId xmlns:a16="http://schemas.microsoft.com/office/drawing/2014/main" id="{BA1A0009-253F-77BA-826E-932A29E18E59}"/>
              </a:ext>
            </a:extLst>
          </p:cNvPr>
          <p:cNvPicPr>
            <a:picLocks noChangeAspect="1"/>
          </p:cNvPicPr>
          <p:nvPr/>
        </p:nvPicPr>
        <p:blipFill>
          <a:blip r:embed="rId3"/>
          <a:stretch>
            <a:fillRect/>
          </a:stretch>
        </p:blipFill>
        <p:spPr>
          <a:xfrm>
            <a:off x="8299450" y="3298248"/>
            <a:ext cx="7772400" cy="8550677"/>
          </a:xfrm>
          <a:prstGeom prst="rect">
            <a:avLst/>
          </a:prstGeom>
        </p:spPr>
      </p:pic>
    </p:spTree>
    <p:extLst>
      <p:ext uri="{BB962C8B-B14F-4D97-AF65-F5344CB8AC3E}">
        <p14:creationId xmlns:p14="http://schemas.microsoft.com/office/powerpoint/2010/main" val="297749531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14</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2995804" y="647123"/>
            <a:ext cx="9711796" cy="2651125"/>
          </a:xfrm>
        </p:spPr>
        <p:txBody>
          <a:bodyPr>
            <a:normAutofit/>
          </a:bodyPr>
          <a:lstStyle/>
          <a:p>
            <a:r>
              <a:rPr lang="en-US" sz="9600" dirty="0">
                <a:solidFill>
                  <a:schemeClr val="bg1"/>
                </a:solidFill>
              </a:rPr>
              <a:t>Hyperspectral</a:t>
            </a:r>
          </a:p>
        </p:txBody>
      </p:sp>
      <p:pic>
        <p:nvPicPr>
          <p:cNvPr id="4" name="Picture 3" descr="A graph of a number of blue rectangular objects&#10;&#10;Description automatically generated with medium confidence">
            <a:extLst>
              <a:ext uri="{FF2B5EF4-FFF2-40B4-BE49-F238E27FC236}">
                <a16:creationId xmlns:a16="http://schemas.microsoft.com/office/drawing/2014/main" id="{640F2049-72FA-F24F-ADC0-8C8437526C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6400" y="4238159"/>
            <a:ext cx="10064620" cy="6282164"/>
          </a:xfrm>
          <a:prstGeom prst="rect">
            <a:avLst/>
          </a:prstGeom>
        </p:spPr>
      </p:pic>
      <p:pic>
        <p:nvPicPr>
          <p:cNvPr id="5" name="Picture 4" descr="A graph of a blue line&#10;&#10;Description automatically generated">
            <a:extLst>
              <a:ext uri="{FF2B5EF4-FFF2-40B4-BE49-F238E27FC236}">
                <a16:creationId xmlns:a16="http://schemas.microsoft.com/office/drawing/2014/main" id="{D9EFB8C5-5B90-1051-C0BB-32CD387616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95804" y="4238159"/>
            <a:ext cx="9711796" cy="6282164"/>
          </a:xfrm>
          <a:prstGeom prst="rect">
            <a:avLst/>
          </a:prstGeom>
        </p:spPr>
      </p:pic>
      <p:sp>
        <p:nvSpPr>
          <p:cNvPr id="7" name="Title 2">
            <a:extLst>
              <a:ext uri="{FF2B5EF4-FFF2-40B4-BE49-F238E27FC236}">
                <a16:creationId xmlns:a16="http://schemas.microsoft.com/office/drawing/2014/main" id="{175DFE06-281D-01D7-BC07-5093294DA405}"/>
              </a:ext>
            </a:extLst>
          </p:cNvPr>
          <p:cNvSpPr txBox="1">
            <a:spLocks/>
          </p:cNvSpPr>
          <p:nvPr/>
        </p:nvSpPr>
        <p:spPr>
          <a:xfrm>
            <a:off x="1676400" y="647123"/>
            <a:ext cx="10064620" cy="26511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9pPr>
          </a:lstStyle>
          <a:p>
            <a:pPr hangingPunct="1"/>
            <a:r>
              <a:rPr lang="en-US" sz="9600" dirty="0">
                <a:solidFill>
                  <a:schemeClr val="bg1"/>
                </a:solidFill>
              </a:rPr>
              <a:t>Traditional</a:t>
            </a:r>
          </a:p>
        </p:txBody>
      </p:sp>
    </p:spTree>
    <p:extLst>
      <p:ext uri="{BB962C8B-B14F-4D97-AF65-F5344CB8AC3E}">
        <p14:creationId xmlns:p14="http://schemas.microsoft.com/office/powerpoint/2010/main" val="77217231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15</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Why hyperspectral?</a:t>
            </a:r>
          </a:p>
        </p:txBody>
      </p:sp>
      <p:pic>
        <p:nvPicPr>
          <p:cNvPr id="4" name="Picture 3" descr="A graph of a wave&#10;&#10;Description automatically generated">
            <a:extLst>
              <a:ext uri="{FF2B5EF4-FFF2-40B4-BE49-F238E27FC236}">
                <a16:creationId xmlns:a16="http://schemas.microsoft.com/office/drawing/2014/main" id="{05BE710D-5844-8D87-6DA9-999257B288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1060" y="3778432"/>
            <a:ext cx="12141880" cy="7767532"/>
          </a:xfrm>
          <a:prstGeom prst="rect">
            <a:avLst/>
          </a:prstGeom>
        </p:spPr>
      </p:pic>
    </p:spTree>
    <p:extLst>
      <p:ext uri="{BB962C8B-B14F-4D97-AF65-F5344CB8AC3E}">
        <p14:creationId xmlns:p14="http://schemas.microsoft.com/office/powerpoint/2010/main" val="41591786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16</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Part 1: Physical Mount</a:t>
            </a:r>
          </a:p>
        </p:txBody>
      </p:sp>
      <p:pic>
        <p:nvPicPr>
          <p:cNvPr id="6" name="Picture 5" descr="A close-up of a machine&#10;&#10;Description automatically generated">
            <a:extLst>
              <a:ext uri="{FF2B5EF4-FFF2-40B4-BE49-F238E27FC236}">
                <a16:creationId xmlns:a16="http://schemas.microsoft.com/office/drawing/2014/main" id="{2344D99B-29C8-2A41-321C-04E79EC3FE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7805016" y="4116855"/>
            <a:ext cx="8773968" cy="6580476"/>
          </a:xfrm>
          <a:prstGeom prst="rect">
            <a:avLst/>
          </a:prstGeom>
        </p:spPr>
      </p:pic>
    </p:spTree>
    <p:extLst>
      <p:ext uri="{BB962C8B-B14F-4D97-AF65-F5344CB8AC3E}">
        <p14:creationId xmlns:p14="http://schemas.microsoft.com/office/powerpoint/2010/main" val="165837949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17</a:t>
            </a:fld>
            <a:endParaRPr lang="en-US"/>
          </a:p>
        </p:txBody>
      </p:sp>
      <p:pic>
        <p:nvPicPr>
          <p:cNvPr id="6" name="Picture 5" descr="A machine with many black and silver parts&#10;&#10;Description automatically generated">
            <a:extLst>
              <a:ext uri="{FF2B5EF4-FFF2-40B4-BE49-F238E27FC236}">
                <a16:creationId xmlns:a16="http://schemas.microsoft.com/office/drawing/2014/main" id="{902971B9-27F2-3B00-C22C-E45B19C91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4291" y="504825"/>
            <a:ext cx="15295418" cy="11471564"/>
          </a:xfrm>
          <a:prstGeom prst="rect">
            <a:avLst/>
          </a:prstGeom>
        </p:spPr>
      </p:pic>
      <p:sp>
        <p:nvSpPr>
          <p:cNvPr id="7" name="Oval 6">
            <a:extLst>
              <a:ext uri="{FF2B5EF4-FFF2-40B4-BE49-F238E27FC236}">
                <a16:creationId xmlns:a16="http://schemas.microsoft.com/office/drawing/2014/main" id="{A50479DC-1B8E-43DE-9660-5A9DDF28000B}"/>
              </a:ext>
            </a:extLst>
          </p:cNvPr>
          <p:cNvSpPr/>
          <p:nvPr/>
        </p:nvSpPr>
        <p:spPr>
          <a:xfrm>
            <a:off x="5320145" y="3657600"/>
            <a:ext cx="3158837" cy="5929745"/>
          </a:xfrm>
          <a:prstGeom prst="ellipse">
            <a:avLst/>
          </a:prstGeom>
          <a:noFill/>
          <a:ln w="127000">
            <a:solidFill>
              <a:srgbClr val="FF0000"/>
            </a:solidFill>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Neue Medium"/>
            </a:endParaRPr>
          </a:p>
        </p:txBody>
      </p:sp>
    </p:spTree>
    <p:extLst>
      <p:ext uri="{BB962C8B-B14F-4D97-AF65-F5344CB8AC3E}">
        <p14:creationId xmlns:p14="http://schemas.microsoft.com/office/powerpoint/2010/main" val="220845938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7A2F96D-C066-470F-7DD5-824D98A5BA0A}"/>
              </a:ext>
            </a:extLst>
          </p:cNvPr>
          <p:cNvSpPr>
            <a:spLocks noGrp="1"/>
          </p:cNvSpPr>
          <p:nvPr>
            <p:ph type="sldNum" sz="quarter" idx="2"/>
          </p:nvPr>
        </p:nvSpPr>
        <p:spPr/>
        <p:txBody>
          <a:bodyPr/>
          <a:lstStyle/>
          <a:p>
            <a:fld id="{86CB4B4D-7CA3-9044-876B-883B54F8677D}" type="slidenum">
              <a:rPr lang="en-US" smtClean="0"/>
              <a:t>18</a:t>
            </a:fld>
            <a:endParaRPr lang="en-US"/>
          </a:p>
        </p:txBody>
      </p:sp>
      <p:pic>
        <p:nvPicPr>
          <p:cNvPr id="4" name="Picture 3" descr="A close-up of a machine&#10;&#10;Description automatically generated">
            <a:extLst>
              <a:ext uri="{FF2B5EF4-FFF2-40B4-BE49-F238E27FC236}">
                <a16:creationId xmlns:a16="http://schemas.microsoft.com/office/drawing/2014/main" id="{784D83D8-E1BA-43D5-F054-427BBA6520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6465455" y="1925781"/>
            <a:ext cx="11453090" cy="8589818"/>
          </a:xfrm>
          <a:prstGeom prst="rect">
            <a:avLst/>
          </a:prstGeom>
        </p:spPr>
      </p:pic>
    </p:spTree>
    <p:extLst>
      <p:ext uri="{BB962C8B-B14F-4D97-AF65-F5344CB8AC3E}">
        <p14:creationId xmlns:p14="http://schemas.microsoft.com/office/powerpoint/2010/main" val="222596612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4E0FF5-D62A-0CC7-06E6-6635B2014FB4}"/>
              </a:ext>
            </a:extLst>
          </p:cNvPr>
          <p:cNvSpPr>
            <a:spLocks noGrp="1"/>
          </p:cNvSpPr>
          <p:nvPr>
            <p:ph type="sldNum" sz="quarter" idx="2"/>
          </p:nvPr>
        </p:nvSpPr>
        <p:spPr/>
        <p:txBody>
          <a:bodyPr/>
          <a:lstStyle/>
          <a:p>
            <a:fld id="{86CB4B4D-7CA3-9044-876B-883B54F8677D}" type="slidenum">
              <a:rPr lang="en-US" smtClean="0"/>
              <a:t>19</a:t>
            </a:fld>
            <a:endParaRPr lang="en-US"/>
          </a:p>
        </p:txBody>
      </p:sp>
      <p:pic>
        <p:nvPicPr>
          <p:cNvPr id="4" name="Picture 3" descr="A camera lens on a machine&#10;&#10;Description automatically generated">
            <a:extLst>
              <a:ext uri="{FF2B5EF4-FFF2-40B4-BE49-F238E27FC236}">
                <a16:creationId xmlns:a16="http://schemas.microsoft.com/office/drawing/2014/main" id="{3DF25B33-D201-8F82-95B4-ADF8278BF9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6317673" y="1731818"/>
            <a:ext cx="11748654" cy="8811490"/>
          </a:xfrm>
          <a:prstGeom prst="rect">
            <a:avLst/>
          </a:prstGeom>
        </p:spPr>
      </p:pic>
      <p:cxnSp>
        <p:nvCxnSpPr>
          <p:cNvPr id="6" name="Straight Arrow Connector 5">
            <a:extLst>
              <a:ext uri="{FF2B5EF4-FFF2-40B4-BE49-F238E27FC236}">
                <a16:creationId xmlns:a16="http://schemas.microsoft.com/office/drawing/2014/main" id="{9CD84A0F-7F9F-E424-1B97-77093C419248}"/>
              </a:ext>
            </a:extLst>
          </p:cNvPr>
          <p:cNvCxnSpPr/>
          <p:nvPr/>
        </p:nvCxnSpPr>
        <p:spPr>
          <a:xfrm flipH="1">
            <a:off x="13438909" y="3962400"/>
            <a:ext cx="5264727" cy="0"/>
          </a:xfrm>
          <a:prstGeom prst="straightConnector1">
            <a:avLst/>
          </a:prstGeom>
          <a:noFill/>
          <a:ln w="152400" cap="flat">
            <a:solidFill>
              <a:srgbClr val="FF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7" name="TextBox 6">
            <a:extLst>
              <a:ext uri="{FF2B5EF4-FFF2-40B4-BE49-F238E27FC236}">
                <a16:creationId xmlns:a16="http://schemas.microsoft.com/office/drawing/2014/main" id="{F4D9D7B3-B9F9-D222-2E66-F97438120B5D}"/>
              </a:ext>
            </a:extLst>
          </p:cNvPr>
          <p:cNvSpPr txBox="1"/>
          <p:nvPr/>
        </p:nvSpPr>
        <p:spPr>
          <a:xfrm>
            <a:off x="18941802" y="3403273"/>
            <a:ext cx="3629200" cy="1118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6600" b="1" i="0" u="none" strike="noStrike" cap="none" spc="0" normalizeH="0" baseline="0" dirty="0">
                <a:ln>
                  <a:noFill/>
                </a:ln>
                <a:solidFill>
                  <a:schemeClr val="bg1"/>
                </a:solidFill>
                <a:effectLst/>
                <a:uFillTx/>
                <a:latin typeface="Helvetica Neue"/>
                <a:ea typeface="Helvetica Neue"/>
                <a:cs typeface="Helvetica Neue"/>
                <a:sym typeface="Helvetica Neue"/>
              </a:rPr>
              <a:t>Detector</a:t>
            </a:r>
            <a:endParaRPr kumimoji="0" lang="en-US" sz="36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cxnSp>
        <p:nvCxnSpPr>
          <p:cNvPr id="8" name="Straight Arrow Connector 7">
            <a:extLst>
              <a:ext uri="{FF2B5EF4-FFF2-40B4-BE49-F238E27FC236}">
                <a16:creationId xmlns:a16="http://schemas.microsoft.com/office/drawing/2014/main" id="{BEB64213-303F-8068-56D9-4288BF75DF33}"/>
              </a:ext>
            </a:extLst>
          </p:cNvPr>
          <p:cNvCxnSpPr>
            <a:cxnSpLocks/>
          </p:cNvCxnSpPr>
          <p:nvPr/>
        </p:nvCxnSpPr>
        <p:spPr>
          <a:xfrm>
            <a:off x="5902036" y="5029200"/>
            <a:ext cx="4463721" cy="0"/>
          </a:xfrm>
          <a:prstGeom prst="straightConnector1">
            <a:avLst/>
          </a:prstGeom>
          <a:noFill/>
          <a:ln w="152400" cap="flat">
            <a:solidFill>
              <a:srgbClr val="FF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0" name="TextBox 9">
            <a:extLst>
              <a:ext uri="{FF2B5EF4-FFF2-40B4-BE49-F238E27FC236}">
                <a16:creationId xmlns:a16="http://schemas.microsoft.com/office/drawing/2014/main" id="{E4BC45CF-1E7A-1C8E-EE99-1686367C2572}"/>
              </a:ext>
            </a:extLst>
          </p:cNvPr>
          <p:cNvSpPr txBox="1"/>
          <p:nvPr/>
        </p:nvSpPr>
        <p:spPr>
          <a:xfrm>
            <a:off x="623571" y="4470072"/>
            <a:ext cx="4818628" cy="1118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6600" b="1" i="0" u="none" strike="noStrike" cap="none" spc="0" normalizeH="0" baseline="0" dirty="0">
                <a:ln>
                  <a:noFill/>
                </a:ln>
                <a:solidFill>
                  <a:schemeClr val="bg1"/>
                </a:solidFill>
                <a:effectLst/>
                <a:uFillTx/>
                <a:latin typeface="Helvetica Neue"/>
                <a:ea typeface="Helvetica Neue"/>
                <a:cs typeface="Helvetica Neue"/>
                <a:sym typeface="Helvetica Neue"/>
              </a:rPr>
              <a:t>Notch Filter</a:t>
            </a:r>
            <a:endParaRPr kumimoji="0" lang="en-US" sz="3600" b="1" i="0" u="none" strike="noStrike" cap="none" spc="0" normalizeH="0" baseline="0" dirty="0">
              <a:ln>
                <a:noFill/>
              </a:ln>
              <a:solidFill>
                <a:schemeClr val="bg1"/>
              </a:solidFill>
              <a:effectLst/>
              <a:uFillTx/>
              <a:latin typeface="Helvetica Neue"/>
              <a:ea typeface="Helvetica Neue"/>
              <a:cs typeface="Helvetica Neue"/>
              <a:sym typeface="Helvetica Neue"/>
            </a:endParaRPr>
          </a:p>
        </p:txBody>
      </p:sp>
      <p:cxnSp>
        <p:nvCxnSpPr>
          <p:cNvPr id="11" name="Straight Arrow Connector 10">
            <a:extLst>
              <a:ext uri="{FF2B5EF4-FFF2-40B4-BE49-F238E27FC236}">
                <a16:creationId xmlns:a16="http://schemas.microsoft.com/office/drawing/2014/main" id="{CC9DE4D9-E95A-72EA-938F-FA69A210F561}"/>
              </a:ext>
            </a:extLst>
          </p:cNvPr>
          <p:cNvCxnSpPr/>
          <p:nvPr/>
        </p:nvCxnSpPr>
        <p:spPr>
          <a:xfrm flipH="1">
            <a:off x="13438908" y="6858000"/>
            <a:ext cx="5264727" cy="0"/>
          </a:xfrm>
          <a:prstGeom prst="straightConnector1">
            <a:avLst/>
          </a:prstGeom>
          <a:noFill/>
          <a:ln w="152400" cap="flat">
            <a:solidFill>
              <a:srgbClr val="FF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a:extLst>
              <a:ext uri="{FF2B5EF4-FFF2-40B4-BE49-F238E27FC236}">
                <a16:creationId xmlns:a16="http://schemas.microsoft.com/office/drawing/2014/main" id="{91806951-B80F-3AE8-6E0B-2751AF2D8A00}"/>
              </a:ext>
            </a:extLst>
          </p:cNvPr>
          <p:cNvSpPr txBox="1"/>
          <p:nvPr/>
        </p:nvSpPr>
        <p:spPr>
          <a:xfrm>
            <a:off x="19247977" y="6298872"/>
            <a:ext cx="2047035" cy="1118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6600" b="1" i="0" u="none" strike="noStrike" cap="none" spc="0" normalizeH="0" baseline="0" dirty="0">
                <a:ln>
                  <a:noFill/>
                </a:ln>
                <a:solidFill>
                  <a:schemeClr val="bg1"/>
                </a:solidFill>
                <a:effectLst/>
                <a:uFillTx/>
                <a:latin typeface="Helvetica Neue"/>
                <a:ea typeface="Helvetica Neue"/>
                <a:cs typeface="Helvetica Neue"/>
                <a:sym typeface="Helvetica Neue"/>
              </a:rPr>
              <a:t>Lens</a:t>
            </a:r>
          </a:p>
        </p:txBody>
      </p:sp>
    </p:spTree>
    <p:extLst>
      <p:ext uri="{BB962C8B-B14F-4D97-AF65-F5344CB8AC3E}">
        <p14:creationId xmlns:p14="http://schemas.microsoft.com/office/powerpoint/2010/main" val="329574742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C3A07D-C93A-5A71-340E-D9D3C190139A}"/>
              </a:ext>
            </a:extLst>
          </p:cNvPr>
          <p:cNvSpPr>
            <a:spLocks noGrp="1"/>
          </p:cNvSpPr>
          <p:nvPr>
            <p:ph type="sldNum" sz="quarter" idx="2"/>
          </p:nvPr>
        </p:nvSpPr>
        <p:spPr/>
        <p:txBody>
          <a:bodyPr/>
          <a:lstStyle/>
          <a:p>
            <a:fld id="{86CB4B4D-7CA3-9044-876B-883B54F8677D}" type="slidenum">
              <a:rPr lang="en-US" smtClean="0"/>
              <a:t>2</a:t>
            </a:fld>
            <a:endParaRPr lang="en-US"/>
          </a:p>
        </p:txBody>
      </p:sp>
      <p:sp>
        <p:nvSpPr>
          <p:cNvPr id="3" name="Title 2">
            <a:extLst>
              <a:ext uri="{FF2B5EF4-FFF2-40B4-BE49-F238E27FC236}">
                <a16:creationId xmlns:a16="http://schemas.microsoft.com/office/drawing/2014/main" id="{DA6B20B5-3CD6-2BE0-4555-D35D5EDCD8DC}"/>
              </a:ext>
            </a:extLst>
          </p:cNvPr>
          <p:cNvSpPr txBox="1">
            <a:spLocks/>
          </p:cNvSpPr>
          <p:nvPr/>
        </p:nvSpPr>
        <p:spPr>
          <a:xfrm>
            <a:off x="1778000" y="2298700"/>
            <a:ext cx="20828000" cy="4648200"/>
          </a:xfrm>
          <a:prstGeom prst="rect">
            <a:avLst/>
          </a:prstGeom>
        </p:spPr>
        <p:txBody>
          <a:bodyPr anchor="b" anchorCtr="0"/>
          <a:lstStyle>
            <a:lvl1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solidFill>
                  <a:srgbClr val="000000"/>
                </a:solidFill>
                <a:uFillTx/>
                <a:latin typeface="+mn-lt"/>
                <a:ea typeface="+mn-ea"/>
                <a:cs typeface="+mn-cs"/>
                <a:sym typeface="Helvetica Neue Medium"/>
              </a:defRPr>
            </a:lvl9pPr>
          </a:lstStyle>
          <a:p>
            <a:pPr hangingPunct="1"/>
            <a:r>
              <a:rPr lang="en-US" dirty="0">
                <a:solidFill>
                  <a:schemeClr val="bg1"/>
                </a:solidFill>
              </a:rPr>
              <a:t>Hyperspectral Pyrometry of Bulk Crystal Growths</a:t>
            </a:r>
          </a:p>
        </p:txBody>
      </p:sp>
      <p:sp>
        <p:nvSpPr>
          <p:cNvPr id="4" name="Text Placeholder 3">
            <a:extLst>
              <a:ext uri="{FF2B5EF4-FFF2-40B4-BE49-F238E27FC236}">
                <a16:creationId xmlns:a16="http://schemas.microsoft.com/office/drawing/2014/main" id="{71DE4BA7-1BEC-B4FA-D405-D53C60EB98DA}"/>
              </a:ext>
            </a:extLst>
          </p:cNvPr>
          <p:cNvSpPr txBox="1">
            <a:spLocks/>
          </p:cNvSpPr>
          <p:nvPr/>
        </p:nvSpPr>
        <p:spPr>
          <a:xfrm>
            <a:off x="1778000" y="7073900"/>
            <a:ext cx="20828000" cy="1587500"/>
          </a:xfrm>
          <a:prstGeom prst="rect">
            <a:avLst/>
          </a:prstGeom>
        </p:spPr>
        <p:txBody>
          <a:bodyPr/>
          <a:lstStyle>
            <a:lvl1pPr marL="63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sz="5200" b="0" i="0" u="none" strike="noStrike" cap="none" spc="0" baseline="0">
                <a:solidFill>
                  <a:srgbClr val="000000"/>
                </a:solidFill>
                <a:uFillTx/>
                <a:latin typeface="Helvetica Neue"/>
                <a:ea typeface="Helvetica Neue"/>
                <a:cs typeface="Helvetica Neue"/>
                <a:sym typeface="Helvetica Neue"/>
              </a:defRPr>
            </a:lvl9pPr>
          </a:lstStyle>
          <a:p>
            <a:pPr marL="0" indent="0" algn="ctr" hangingPunct="1">
              <a:buNone/>
            </a:pPr>
            <a:r>
              <a:rPr lang="en-US" dirty="0">
                <a:solidFill>
                  <a:schemeClr val="bg1"/>
                </a:solidFill>
              </a:rPr>
              <a:t>Naman Parikh</a:t>
            </a:r>
          </a:p>
        </p:txBody>
      </p:sp>
    </p:spTree>
    <p:extLst>
      <p:ext uri="{BB962C8B-B14F-4D97-AF65-F5344CB8AC3E}">
        <p14:creationId xmlns:p14="http://schemas.microsoft.com/office/powerpoint/2010/main" val="2858091388"/>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20</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Camera needs to move!</a:t>
            </a:r>
          </a:p>
        </p:txBody>
      </p:sp>
    </p:spTree>
    <p:extLst>
      <p:ext uri="{BB962C8B-B14F-4D97-AF65-F5344CB8AC3E}">
        <p14:creationId xmlns:p14="http://schemas.microsoft.com/office/powerpoint/2010/main" val="137851078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21</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err="1">
                <a:solidFill>
                  <a:schemeClr val="bg1"/>
                </a:solidFill>
              </a:rPr>
              <a:t>Hyperspec</a:t>
            </a:r>
            <a:r>
              <a:rPr lang="en-US" sz="9600" dirty="0">
                <a:solidFill>
                  <a:schemeClr val="bg1"/>
                </a:solidFill>
              </a:rPr>
              <a:t> III and scanning stage</a:t>
            </a:r>
          </a:p>
        </p:txBody>
      </p:sp>
    </p:spTree>
    <p:extLst>
      <p:ext uri="{BB962C8B-B14F-4D97-AF65-F5344CB8AC3E}">
        <p14:creationId xmlns:p14="http://schemas.microsoft.com/office/powerpoint/2010/main" val="168417883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22</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Turning the motor into the stage</a:t>
            </a:r>
          </a:p>
        </p:txBody>
      </p:sp>
      <p:sp>
        <p:nvSpPr>
          <p:cNvPr id="4" name="TextBox 3">
            <a:extLst>
              <a:ext uri="{FF2B5EF4-FFF2-40B4-BE49-F238E27FC236}">
                <a16:creationId xmlns:a16="http://schemas.microsoft.com/office/drawing/2014/main" id="{7B15CC80-91B0-98EF-D9F4-D13306C27ED2}"/>
              </a:ext>
            </a:extLst>
          </p:cNvPr>
          <p:cNvSpPr txBox="1"/>
          <p:nvPr/>
        </p:nvSpPr>
        <p:spPr>
          <a:xfrm>
            <a:off x="5442101" y="6603580"/>
            <a:ext cx="5879815"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000" b="1" i="0" u="none" strike="noStrike" cap="none" spc="0" normalizeH="0" baseline="0" dirty="0">
                <a:ln>
                  <a:noFill/>
                </a:ln>
                <a:solidFill>
                  <a:srgbClr val="000000"/>
                </a:solidFill>
                <a:effectLst/>
                <a:uFillTx/>
                <a:latin typeface="Helvetica Neue"/>
                <a:ea typeface="Helvetica Neue"/>
                <a:cs typeface="Helvetica Neue"/>
                <a:sym typeface="Helvetica Neue"/>
              </a:rPr>
              <a:t>Computer, R-Pi, motor diagram</a:t>
            </a:r>
          </a:p>
        </p:txBody>
      </p:sp>
      <p:sp>
        <p:nvSpPr>
          <p:cNvPr id="5" name="TextBox 4">
            <a:extLst>
              <a:ext uri="{FF2B5EF4-FFF2-40B4-BE49-F238E27FC236}">
                <a16:creationId xmlns:a16="http://schemas.microsoft.com/office/drawing/2014/main" id="{6C2A20C0-AE6F-4284-55B6-78E8C1D7D729}"/>
              </a:ext>
            </a:extLst>
          </p:cNvPr>
          <p:cNvSpPr txBox="1"/>
          <p:nvPr/>
        </p:nvSpPr>
        <p:spPr>
          <a:xfrm>
            <a:off x="13290980" y="4691653"/>
            <a:ext cx="3537828"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000" b="1" i="0" u="none" strike="noStrike" cap="none" spc="0" normalizeH="0" baseline="0" dirty="0">
                <a:ln>
                  <a:noFill/>
                </a:ln>
                <a:solidFill>
                  <a:srgbClr val="000000"/>
                </a:solidFill>
                <a:effectLst/>
                <a:uFillTx/>
                <a:latin typeface="Helvetica Neue"/>
                <a:ea typeface="Helvetica Neue"/>
                <a:cs typeface="Helvetica Neue"/>
                <a:sym typeface="Helvetica Neue"/>
              </a:rPr>
              <a:t>Signals from stage</a:t>
            </a:r>
          </a:p>
        </p:txBody>
      </p:sp>
    </p:spTree>
    <p:extLst>
      <p:ext uri="{BB962C8B-B14F-4D97-AF65-F5344CB8AC3E}">
        <p14:creationId xmlns:p14="http://schemas.microsoft.com/office/powerpoint/2010/main" val="3411878077"/>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23</a:t>
            </a:fld>
            <a:endParaRPr lang="en-US"/>
          </a:p>
        </p:txBody>
      </p:sp>
      <p:pic>
        <p:nvPicPr>
          <p:cNvPr id="6" name="IMG_5057_EC54C0F2-74B3-47BF-A72E-063F655014C5.mp4">
            <a:hlinkClick r:id="" action="ppaction://media"/>
            <a:extLst>
              <a:ext uri="{FF2B5EF4-FFF2-40B4-BE49-F238E27FC236}">
                <a16:creationId xmlns:a16="http://schemas.microsoft.com/office/drawing/2014/main" id="{7DE2D28A-B21C-3BF1-DD9B-A8DA4E2283D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005455" y="731971"/>
            <a:ext cx="6373090" cy="11329940"/>
          </a:xfrm>
          <a:prstGeom prst="rect">
            <a:avLst/>
          </a:prstGeom>
        </p:spPr>
      </p:pic>
    </p:spTree>
    <p:extLst>
      <p:ext uri="{BB962C8B-B14F-4D97-AF65-F5344CB8AC3E}">
        <p14:creationId xmlns:p14="http://schemas.microsoft.com/office/powerpoint/2010/main" val="40153498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24</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Part 2: Temperature Analysis</a:t>
            </a:r>
          </a:p>
        </p:txBody>
      </p:sp>
      <p:pic>
        <p:nvPicPr>
          <p:cNvPr id="4" name="Picture 3" descr="A hand holding a non-contact infrared thermometer&#10;&#10;Description automatically generated">
            <a:extLst>
              <a:ext uri="{FF2B5EF4-FFF2-40B4-BE49-F238E27FC236}">
                <a16:creationId xmlns:a16="http://schemas.microsoft.com/office/drawing/2014/main" id="{C3AD42A1-4DE7-306A-D4B0-A09E0D5DA3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8873" y="3075710"/>
            <a:ext cx="8766254" cy="8766252"/>
          </a:xfrm>
          <a:prstGeom prst="rect">
            <a:avLst/>
          </a:prstGeom>
        </p:spPr>
      </p:pic>
      <p:sp>
        <p:nvSpPr>
          <p:cNvPr id="5" name="TextBox 4">
            <a:extLst>
              <a:ext uri="{FF2B5EF4-FFF2-40B4-BE49-F238E27FC236}">
                <a16:creationId xmlns:a16="http://schemas.microsoft.com/office/drawing/2014/main" id="{EDD48B4F-7282-BC7B-33FE-292FDFE33BA2}"/>
              </a:ext>
            </a:extLst>
          </p:cNvPr>
          <p:cNvSpPr txBox="1"/>
          <p:nvPr/>
        </p:nvSpPr>
        <p:spPr>
          <a:xfrm>
            <a:off x="0" y="10682366"/>
            <a:ext cx="6021354" cy="1631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dirty="0" err="1">
                <a:solidFill>
                  <a:schemeClr val="bg1"/>
                </a:solidFill>
              </a:rPr>
              <a:t>Etekcity</a:t>
            </a:r>
            <a:r>
              <a:rPr lang="en-US" sz="2000" dirty="0">
                <a:solidFill>
                  <a:schemeClr val="bg1"/>
                </a:solidFill>
              </a:rPr>
              <a:t> Infrared Thermometer Temperature Gun 774, Digital IR Temp Gun for Food, Cooking, BBQ, Pizza Oven, Reptile, Griddle Accessories, Non Contact Surface Outdoor Heat Gun</a:t>
            </a:r>
          </a:p>
        </p:txBody>
      </p:sp>
    </p:spTree>
    <p:extLst>
      <p:ext uri="{BB962C8B-B14F-4D97-AF65-F5344CB8AC3E}">
        <p14:creationId xmlns:p14="http://schemas.microsoft.com/office/powerpoint/2010/main" val="26393508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25</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Molten zone is a black-body</a:t>
            </a:r>
          </a:p>
        </p:txBody>
      </p:sp>
      <p:pic>
        <p:nvPicPr>
          <p:cNvPr id="4" name="Picture 3" descr="A graph of a wave&#10;&#10;Description automatically generated">
            <a:extLst>
              <a:ext uri="{FF2B5EF4-FFF2-40B4-BE49-F238E27FC236}">
                <a16:creationId xmlns:a16="http://schemas.microsoft.com/office/drawing/2014/main" id="{44265790-F060-1BB1-4D6D-F4E173CEE8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2087" y="3298248"/>
            <a:ext cx="13499826" cy="8636252"/>
          </a:xfrm>
          <a:prstGeom prst="rect">
            <a:avLst/>
          </a:prstGeom>
        </p:spPr>
      </p:pic>
      <p:sp>
        <p:nvSpPr>
          <p:cNvPr id="5" name="TextBox 4">
            <a:extLst>
              <a:ext uri="{FF2B5EF4-FFF2-40B4-BE49-F238E27FC236}">
                <a16:creationId xmlns:a16="http://schemas.microsoft.com/office/drawing/2014/main" id="{35165520-FC69-A383-FD1E-49C1C3F39D58}"/>
              </a:ext>
            </a:extLst>
          </p:cNvPr>
          <p:cNvSpPr txBox="1"/>
          <p:nvPr/>
        </p:nvSpPr>
        <p:spPr>
          <a:xfrm>
            <a:off x="13805339" y="4654425"/>
            <a:ext cx="3452938" cy="1118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6600" b="1" i="0" u="none" strike="noStrike" cap="none" spc="0" normalizeH="0" baseline="0" dirty="0">
                <a:ln>
                  <a:noFill/>
                </a:ln>
                <a:solidFill>
                  <a:srgbClr val="000000"/>
                </a:solidFill>
                <a:effectLst/>
                <a:uFillTx/>
                <a:latin typeface="Helvetica Neue"/>
                <a:ea typeface="Helvetica Neue"/>
                <a:cs typeface="Helvetica Neue"/>
                <a:sym typeface="Helvetica Neue"/>
              </a:rPr>
              <a:t>5500 K</a:t>
            </a:r>
          </a:p>
        </p:txBody>
      </p:sp>
    </p:spTree>
    <p:extLst>
      <p:ext uri="{BB962C8B-B14F-4D97-AF65-F5344CB8AC3E}">
        <p14:creationId xmlns:p14="http://schemas.microsoft.com/office/powerpoint/2010/main" val="3557104025"/>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26</a:t>
            </a:fld>
            <a:endParaRPr lang="en-US"/>
          </a:p>
        </p:txBody>
      </p:sp>
      <p:pic>
        <p:nvPicPr>
          <p:cNvPr id="5" name="Picture 4" descr="A group of emoticons with text&#10;&#10;Description automatically generated">
            <a:extLst>
              <a:ext uri="{FF2B5EF4-FFF2-40B4-BE49-F238E27FC236}">
                <a16:creationId xmlns:a16="http://schemas.microsoft.com/office/drawing/2014/main" id="{F2BE59AD-EB30-19AA-160D-1E2DFBBFBF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7349" y="4401887"/>
            <a:ext cx="21769302" cy="4184072"/>
          </a:xfrm>
          <a:prstGeom prst="rect">
            <a:avLst/>
          </a:prstGeom>
        </p:spPr>
      </p:pic>
    </p:spTree>
    <p:extLst>
      <p:ext uri="{BB962C8B-B14F-4D97-AF65-F5344CB8AC3E}">
        <p14:creationId xmlns:p14="http://schemas.microsoft.com/office/powerpoint/2010/main" val="253137878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27</a:t>
            </a:fld>
            <a:endParaRPr lang="en-US"/>
          </a:p>
        </p:txBody>
      </p:sp>
      <p:pic>
        <p:nvPicPr>
          <p:cNvPr id="4" name="Picture 3" descr="A black and white math symbols&#10;&#10;Description automatically generated">
            <a:extLst>
              <a:ext uri="{FF2B5EF4-FFF2-40B4-BE49-F238E27FC236}">
                <a16:creationId xmlns:a16="http://schemas.microsoft.com/office/drawing/2014/main" id="{E73DDC11-47F7-F49F-3E4B-4B4B93899B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2003" y="4405746"/>
            <a:ext cx="18659994" cy="3408218"/>
          </a:xfrm>
          <a:prstGeom prst="rect">
            <a:avLst/>
          </a:prstGeom>
        </p:spPr>
      </p:pic>
    </p:spTree>
    <p:extLst>
      <p:ext uri="{BB962C8B-B14F-4D97-AF65-F5344CB8AC3E}">
        <p14:creationId xmlns:p14="http://schemas.microsoft.com/office/powerpoint/2010/main" val="1616944468"/>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28</a:t>
            </a:fld>
            <a:endParaRPr lang="en-US"/>
          </a:p>
        </p:txBody>
      </p:sp>
      <p:pic>
        <p:nvPicPr>
          <p:cNvPr id="4" name="Picture 3" descr="A math equations with numbers and symbols&#10;&#10;Description automatically generated">
            <a:extLst>
              <a:ext uri="{FF2B5EF4-FFF2-40B4-BE49-F238E27FC236}">
                <a16:creationId xmlns:a16="http://schemas.microsoft.com/office/drawing/2014/main" id="{04039047-A972-3881-56A2-8460D99A2F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745" y="4886796"/>
            <a:ext cx="22474510" cy="3020290"/>
          </a:xfrm>
          <a:prstGeom prst="rect">
            <a:avLst/>
          </a:prstGeom>
        </p:spPr>
      </p:pic>
    </p:spTree>
    <p:extLst>
      <p:ext uri="{BB962C8B-B14F-4D97-AF65-F5344CB8AC3E}">
        <p14:creationId xmlns:p14="http://schemas.microsoft.com/office/powerpoint/2010/main" val="277002525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29</a:t>
            </a:fld>
            <a:endParaRPr lang="en-US"/>
          </a:p>
        </p:txBody>
      </p:sp>
      <p:pic>
        <p:nvPicPr>
          <p:cNvPr id="4" name="Picture 3" descr="A math equations with numbers&#10;&#10;Description automatically generated with medium confidence">
            <a:extLst>
              <a:ext uri="{FF2B5EF4-FFF2-40B4-BE49-F238E27FC236}">
                <a16:creationId xmlns:a16="http://schemas.microsoft.com/office/drawing/2014/main" id="{46236E65-29A2-509C-44FB-CB50E29F57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7390" y="4997632"/>
            <a:ext cx="21829220" cy="2798618"/>
          </a:xfrm>
          <a:prstGeom prst="rect">
            <a:avLst/>
          </a:prstGeom>
        </p:spPr>
      </p:pic>
    </p:spTree>
    <p:extLst>
      <p:ext uri="{BB962C8B-B14F-4D97-AF65-F5344CB8AC3E}">
        <p14:creationId xmlns:p14="http://schemas.microsoft.com/office/powerpoint/2010/main" val="237671521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3</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Floating Zone Furnaces</a:t>
            </a:r>
          </a:p>
        </p:txBody>
      </p:sp>
    </p:spTree>
    <p:extLst>
      <p:ext uri="{BB962C8B-B14F-4D97-AF65-F5344CB8AC3E}">
        <p14:creationId xmlns:p14="http://schemas.microsoft.com/office/powerpoint/2010/main" val="1654086179"/>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30</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Part 3: Everything Automatic</a:t>
            </a:r>
          </a:p>
        </p:txBody>
      </p:sp>
      <p:pic>
        <p:nvPicPr>
          <p:cNvPr id="1026" name="Picture 2">
            <a:extLst>
              <a:ext uri="{FF2B5EF4-FFF2-40B4-BE49-F238E27FC236}">
                <a16:creationId xmlns:a16="http://schemas.microsoft.com/office/drawing/2014/main" id="{0DD17A26-2B3C-499F-C920-8FD644D857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8846" y="3526698"/>
            <a:ext cx="9109590" cy="668083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acilities – HT-MAX | Center on High-throughput Materials Discovery for  Extremes">
            <a:extLst>
              <a:ext uri="{FF2B5EF4-FFF2-40B4-BE49-F238E27FC236}">
                <a16:creationId xmlns:a16="http://schemas.microsoft.com/office/drawing/2014/main" id="{84972949-B278-5972-40E1-255F8A1F41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92891" y="3516745"/>
            <a:ext cx="10023764" cy="6682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465276"/>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31</a:t>
            </a:fld>
            <a:endParaRPr lang="en-US"/>
          </a:p>
        </p:txBody>
      </p:sp>
    </p:spTree>
    <p:extLst>
      <p:ext uri="{BB962C8B-B14F-4D97-AF65-F5344CB8AC3E}">
        <p14:creationId xmlns:p14="http://schemas.microsoft.com/office/powerpoint/2010/main" val="383825757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4</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Uses / Benefits</a:t>
            </a:r>
          </a:p>
        </p:txBody>
      </p:sp>
    </p:spTree>
    <p:extLst>
      <p:ext uri="{BB962C8B-B14F-4D97-AF65-F5344CB8AC3E}">
        <p14:creationId xmlns:p14="http://schemas.microsoft.com/office/powerpoint/2010/main" val="267018834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5</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Physics of the Molten Zone / Models</a:t>
            </a:r>
          </a:p>
        </p:txBody>
      </p:sp>
    </p:spTree>
    <p:extLst>
      <p:ext uri="{BB962C8B-B14F-4D97-AF65-F5344CB8AC3E}">
        <p14:creationId xmlns:p14="http://schemas.microsoft.com/office/powerpoint/2010/main" val="216524827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6</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a:bodyPr>
          <a:lstStyle/>
          <a:p>
            <a:r>
              <a:rPr lang="en-US" sz="9600" dirty="0">
                <a:solidFill>
                  <a:schemeClr val="bg1"/>
                </a:solidFill>
              </a:rPr>
              <a:t>Temperature is Critical Parameter</a:t>
            </a:r>
          </a:p>
        </p:txBody>
      </p:sp>
    </p:spTree>
    <p:extLst>
      <p:ext uri="{BB962C8B-B14F-4D97-AF65-F5344CB8AC3E}">
        <p14:creationId xmlns:p14="http://schemas.microsoft.com/office/powerpoint/2010/main" val="264339312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7</a:t>
            </a:fld>
            <a:endParaRPr lang="en-US"/>
          </a:p>
        </p:txBody>
      </p:sp>
      <p:sp>
        <p:nvSpPr>
          <p:cNvPr id="3" name="Title 2">
            <a:extLst>
              <a:ext uri="{FF2B5EF4-FFF2-40B4-BE49-F238E27FC236}">
                <a16:creationId xmlns:a16="http://schemas.microsoft.com/office/drawing/2014/main" id="{C7598305-FB74-A42D-B580-95607807D267}"/>
              </a:ext>
            </a:extLst>
          </p:cNvPr>
          <p:cNvSpPr>
            <a:spLocks noGrp="1"/>
          </p:cNvSpPr>
          <p:nvPr>
            <p:ph type="title" idx="4294967295"/>
          </p:nvPr>
        </p:nvSpPr>
        <p:spPr>
          <a:xfrm>
            <a:off x="1676400" y="647123"/>
            <a:ext cx="21031200" cy="2651125"/>
          </a:xfrm>
        </p:spPr>
        <p:txBody>
          <a:bodyPr>
            <a:normAutofit fontScale="90000"/>
          </a:bodyPr>
          <a:lstStyle/>
          <a:p>
            <a:r>
              <a:rPr lang="en-US" sz="9600" dirty="0">
                <a:solidFill>
                  <a:schemeClr val="bg1"/>
                </a:solidFill>
              </a:rPr>
              <a:t>No one has tried probing molten zone for temperature</a:t>
            </a:r>
          </a:p>
        </p:txBody>
      </p:sp>
    </p:spTree>
    <p:extLst>
      <p:ext uri="{BB962C8B-B14F-4D97-AF65-F5344CB8AC3E}">
        <p14:creationId xmlns:p14="http://schemas.microsoft.com/office/powerpoint/2010/main" val="418589915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DF0E57-B43C-0E76-6094-613F90CBD9FD}"/>
              </a:ext>
            </a:extLst>
          </p:cNvPr>
          <p:cNvSpPr>
            <a:spLocks noGrp="1"/>
          </p:cNvSpPr>
          <p:nvPr>
            <p:ph type="sldNum" sz="quarter" idx="2"/>
          </p:nvPr>
        </p:nvSpPr>
        <p:spPr/>
        <p:txBody>
          <a:bodyPr/>
          <a:lstStyle/>
          <a:p>
            <a:fld id="{86CB4B4D-7CA3-9044-876B-883B54F8677D}" type="slidenum">
              <a:rPr lang="en-US" smtClean="0"/>
              <a:t>8</a:t>
            </a:fld>
            <a:endParaRPr lang="en-US"/>
          </a:p>
        </p:txBody>
      </p:sp>
      <p:sp>
        <p:nvSpPr>
          <p:cNvPr id="3" name="Rectangle 2">
            <a:extLst>
              <a:ext uri="{FF2B5EF4-FFF2-40B4-BE49-F238E27FC236}">
                <a16:creationId xmlns:a16="http://schemas.microsoft.com/office/drawing/2014/main" id="{76A33DB7-6CD2-4E61-EDB6-EFC5231CDC55}"/>
              </a:ext>
            </a:extLst>
          </p:cNvPr>
          <p:cNvSpPr/>
          <p:nvPr/>
        </p:nvSpPr>
        <p:spPr>
          <a:xfrm>
            <a:off x="14519563" y="5546603"/>
            <a:ext cx="7758546" cy="13716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rgbClr val="FFFFFF"/>
                </a:solidFill>
                <a:effectLst/>
                <a:uFillTx/>
                <a:latin typeface="+mn-lt"/>
                <a:ea typeface="+mn-ea"/>
                <a:cs typeface="+mn-cs"/>
                <a:sym typeface="Helvetica Neue Medium"/>
              </a:rPr>
              <a:t>Crystal Properties</a:t>
            </a:r>
            <a:endParaRPr kumimoji="0" lang="en-US" sz="44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5" name="Rectangle 4">
            <a:extLst>
              <a:ext uri="{FF2B5EF4-FFF2-40B4-BE49-F238E27FC236}">
                <a16:creationId xmlns:a16="http://schemas.microsoft.com/office/drawing/2014/main" id="{E8BE4E3B-9105-6962-9DC9-4CFCA2F6B359}"/>
              </a:ext>
            </a:extLst>
          </p:cNvPr>
          <p:cNvSpPr/>
          <p:nvPr/>
        </p:nvSpPr>
        <p:spPr>
          <a:xfrm>
            <a:off x="2715492" y="5216740"/>
            <a:ext cx="7148946" cy="2031325"/>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rgbClr val="FFFFFF"/>
                </a:solidFill>
                <a:effectLst/>
                <a:uFillTx/>
                <a:latin typeface="+mn-lt"/>
                <a:ea typeface="+mn-ea"/>
                <a:cs typeface="+mn-cs"/>
                <a:sym typeface="Helvetica Neue Medium"/>
              </a:rPr>
              <a:t>Molten Zone Temperature</a:t>
            </a:r>
          </a:p>
        </p:txBody>
      </p:sp>
      <p:cxnSp>
        <p:nvCxnSpPr>
          <p:cNvPr id="16" name="Straight Arrow Connector 15">
            <a:extLst>
              <a:ext uri="{FF2B5EF4-FFF2-40B4-BE49-F238E27FC236}">
                <a16:creationId xmlns:a16="http://schemas.microsoft.com/office/drawing/2014/main" id="{2EF94749-F645-AA14-9D56-C0C93D651B5D}"/>
              </a:ext>
            </a:extLst>
          </p:cNvPr>
          <p:cNvCxnSpPr/>
          <p:nvPr/>
        </p:nvCxnSpPr>
        <p:spPr>
          <a:xfrm>
            <a:off x="10460182" y="6151418"/>
            <a:ext cx="3463636" cy="0"/>
          </a:xfrm>
          <a:prstGeom prst="straightConnector1">
            <a:avLst/>
          </a:prstGeom>
          <a:noFill/>
          <a:ln w="193675"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69760053"/>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8BE657-56F9-25EF-059F-EA4EE1D94DA3}"/>
              </a:ext>
            </a:extLst>
          </p:cNvPr>
          <p:cNvSpPr>
            <a:spLocks noGrp="1"/>
          </p:cNvSpPr>
          <p:nvPr>
            <p:ph type="sldNum" sz="quarter" idx="2"/>
          </p:nvPr>
        </p:nvSpPr>
        <p:spPr/>
        <p:txBody>
          <a:bodyPr/>
          <a:lstStyle/>
          <a:p>
            <a:fld id="{86CB4B4D-7CA3-9044-876B-883B54F8677D}" type="slidenum">
              <a:rPr lang="en-US" smtClean="0"/>
              <a:t>9</a:t>
            </a:fld>
            <a:endParaRPr lang="en-US"/>
          </a:p>
        </p:txBody>
      </p:sp>
      <p:sp>
        <p:nvSpPr>
          <p:cNvPr id="5" name="Rectangle 4">
            <a:extLst>
              <a:ext uri="{FF2B5EF4-FFF2-40B4-BE49-F238E27FC236}">
                <a16:creationId xmlns:a16="http://schemas.microsoft.com/office/drawing/2014/main" id="{E83C9885-C8AA-1F6E-C709-5257147D5F70}"/>
              </a:ext>
            </a:extLst>
          </p:cNvPr>
          <p:cNvSpPr/>
          <p:nvPr/>
        </p:nvSpPr>
        <p:spPr>
          <a:xfrm>
            <a:off x="14408727" y="5038774"/>
            <a:ext cx="7148946" cy="2031325"/>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rgbClr val="FFFFFF"/>
                </a:solidFill>
                <a:effectLst/>
                <a:uFillTx/>
                <a:latin typeface="+mn-lt"/>
                <a:ea typeface="+mn-ea"/>
                <a:cs typeface="+mn-cs"/>
                <a:sym typeface="Helvetica Neue Medium"/>
              </a:rPr>
              <a:t>Molten Zone Temperature</a:t>
            </a:r>
          </a:p>
        </p:txBody>
      </p:sp>
      <p:sp>
        <p:nvSpPr>
          <p:cNvPr id="6" name="Rectangle 5">
            <a:extLst>
              <a:ext uri="{FF2B5EF4-FFF2-40B4-BE49-F238E27FC236}">
                <a16:creationId xmlns:a16="http://schemas.microsoft.com/office/drawing/2014/main" id="{B3064133-90EF-D8E8-4407-366ED9981D34}"/>
              </a:ext>
            </a:extLst>
          </p:cNvPr>
          <p:cNvSpPr/>
          <p:nvPr/>
        </p:nvSpPr>
        <p:spPr>
          <a:xfrm>
            <a:off x="1981198" y="3136545"/>
            <a:ext cx="7980220" cy="192024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rgbClr val="FFFFFF"/>
                </a:solidFill>
                <a:effectLst/>
                <a:uFillTx/>
                <a:latin typeface="+mn-lt"/>
                <a:ea typeface="+mn-ea"/>
                <a:cs typeface="+mn-cs"/>
                <a:sym typeface="Helvetica Neue Medium"/>
              </a:rPr>
              <a:t>Materials Used:</a:t>
            </a:r>
          </a:p>
          <a:p>
            <a:pPr marL="0" marR="0" indent="0" algn="ctr" defTabSz="825500" rtl="0" fontAlgn="auto" latinLnBrk="0" hangingPunct="0">
              <a:lnSpc>
                <a:spcPct val="100000"/>
              </a:lnSpc>
              <a:spcBef>
                <a:spcPts val="0"/>
              </a:spcBef>
              <a:spcAft>
                <a:spcPts val="0"/>
              </a:spcAft>
              <a:buClrTx/>
              <a:buSzTx/>
              <a:buFontTx/>
              <a:buNone/>
              <a:tabLst/>
            </a:pPr>
            <a:r>
              <a:rPr lang="en-US" sz="4400" b="0" dirty="0">
                <a:solidFill>
                  <a:srgbClr val="FFFFFF"/>
                </a:solidFill>
                <a:latin typeface="+mn-lt"/>
                <a:ea typeface="+mn-ea"/>
                <a:cs typeface="+mn-cs"/>
                <a:sym typeface="Helvetica Neue Medium"/>
              </a:rPr>
              <a:t>Chemical Properties</a:t>
            </a:r>
            <a:endParaRPr kumimoji="0" lang="en-US" sz="44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7" name="Rectangle 6">
            <a:extLst>
              <a:ext uri="{FF2B5EF4-FFF2-40B4-BE49-F238E27FC236}">
                <a16:creationId xmlns:a16="http://schemas.microsoft.com/office/drawing/2014/main" id="{16740A56-7399-14D7-019E-51E061901FE2}"/>
              </a:ext>
            </a:extLst>
          </p:cNvPr>
          <p:cNvSpPr/>
          <p:nvPr/>
        </p:nvSpPr>
        <p:spPr>
          <a:xfrm>
            <a:off x="1995054" y="7070099"/>
            <a:ext cx="7980220" cy="265176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rgbClr val="FFFFFF"/>
                </a:solidFill>
                <a:effectLst/>
                <a:uFillTx/>
                <a:latin typeface="+mn-lt"/>
                <a:ea typeface="+mn-ea"/>
                <a:cs typeface="+mn-cs"/>
                <a:sym typeface="Helvetica Neue Medium"/>
              </a:rPr>
              <a:t>Furnace Controls</a:t>
            </a:r>
            <a:r>
              <a:rPr kumimoji="0" lang="en-US" sz="4400" b="0" i="0" u="none" strike="noStrike" cap="none" spc="0" normalizeH="0" baseline="0" dirty="0">
                <a:ln>
                  <a:noFill/>
                </a:ln>
                <a:solidFill>
                  <a:srgbClr val="FFFFFF"/>
                </a:solidFill>
                <a:effectLst/>
                <a:uFillTx/>
                <a:latin typeface="+mn-lt"/>
                <a:ea typeface="+mn-ea"/>
                <a:cs typeface="+mn-cs"/>
                <a:sym typeface="Helvetica Neue Medium"/>
              </a:rPr>
              <a:t>:</a:t>
            </a:r>
          </a:p>
          <a:p>
            <a:pPr marL="0" marR="0" indent="0" algn="ctr" defTabSz="825500" rtl="0" fontAlgn="auto" latinLnBrk="0" hangingPunct="0">
              <a:lnSpc>
                <a:spcPct val="100000"/>
              </a:lnSpc>
              <a:spcBef>
                <a:spcPts val="0"/>
              </a:spcBef>
              <a:spcAft>
                <a:spcPts val="0"/>
              </a:spcAft>
              <a:buClrTx/>
              <a:buSzTx/>
              <a:buFontTx/>
              <a:buNone/>
              <a:tabLst/>
            </a:pPr>
            <a:r>
              <a:rPr lang="en-US" sz="4400" b="0" dirty="0">
                <a:solidFill>
                  <a:srgbClr val="FFFFFF"/>
                </a:solidFill>
                <a:latin typeface="+mn-lt"/>
                <a:ea typeface="+mn-ea"/>
                <a:cs typeface="+mn-cs"/>
                <a:sym typeface="Helvetica Neue Medium"/>
              </a:rPr>
              <a:t>Rotation Speed</a:t>
            </a:r>
          </a:p>
          <a:p>
            <a:pPr marL="0" marR="0" indent="0" algn="ctr" defTabSz="8255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rgbClr val="FFFFFF"/>
                </a:solidFill>
                <a:effectLst/>
                <a:uFillTx/>
                <a:latin typeface="+mn-lt"/>
                <a:ea typeface="+mn-ea"/>
                <a:cs typeface="+mn-cs"/>
                <a:sym typeface="Helvetica Neue Medium"/>
              </a:rPr>
              <a:t>Pull Rate</a:t>
            </a:r>
          </a:p>
        </p:txBody>
      </p:sp>
      <p:cxnSp>
        <p:nvCxnSpPr>
          <p:cNvPr id="12" name="Straight Arrow Connector 11">
            <a:extLst>
              <a:ext uri="{FF2B5EF4-FFF2-40B4-BE49-F238E27FC236}">
                <a16:creationId xmlns:a16="http://schemas.microsoft.com/office/drawing/2014/main" id="{2D6B86A5-80D4-89BD-5977-CB26502476A0}"/>
              </a:ext>
            </a:extLst>
          </p:cNvPr>
          <p:cNvCxnSpPr/>
          <p:nvPr/>
        </p:nvCxnSpPr>
        <p:spPr>
          <a:xfrm>
            <a:off x="10418618" y="4073237"/>
            <a:ext cx="3574473" cy="1645920"/>
          </a:xfrm>
          <a:prstGeom prst="straightConnector1">
            <a:avLst/>
          </a:prstGeom>
          <a:noFill/>
          <a:ln w="193675"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2">
            <a:extLst>
              <a:ext uri="{FF2B5EF4-FFF2-40B4-BE49-F238E27FC236}">
                <a16:creationId xmlns:a16="http://schemas.microsoft.com/office/drawing/2014/main" id="{31678824-BF51-38B1-E81B-5CAE6BB7B1D6}"/>
              </a:ext>
            </a:extLst>
          </p:cNvPr>
          <p:cNvCxnSpPr>
            <a:cxnSpLocks/>
          </p:cNvCxnSpPr>
          <p:nvPr/>
        </p:nvCxnSpPr>
        <p:spPr>
          <a:xfrm flipV="1">
            <a:off x="10432473" y="6054436"/>
            <a:ext cx="3560618" cy="2131985"/>
          </a:xfrm>
          <a:prstGeom prst="straightConnector1">
            <a:avLst/>
          </a:prstGeom>
          <a:noFill/>
          <a:ln w="193675"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74983062"/>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13778</TotalTime>
  <Words>453</Words>
  <Application>Microsoft Macintosh PowerPoint</Application>
  <PresentationFormat>Custom</PresentationFormat>
  <Paragraphs>82</Paragraphs>
  <Slides>31</Slides>
  <Notes>9</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31</vt:i4>
      </vt:variant>
    </vt:vector>
  </HeadingPairs>
  <TitlesOfParts>
    <vt:vector size="39" baseType="lpstr">
      <vt:lpstr>Arial</vt:lpstr>
      <vt:lpstr>Calibri</vt:lpstr>
      <vt:lpstr>Calibri Light</vt:lpstr>
      <vt:lpstr>Helvetica Neue</vt:lpstr>
      <vt:lpstr>Helvetica Neue Light</vt:lpstr>
      <vt:lpstr>Helvetica Neue Medium</vt:lpstr>
      <vt:lpstr>White</vt:lpstr>
      <vt:lpstr>Custom Design</vt:lpstr>
      <vt:lpstr>PowerPoint Presentation</vt:lpstr>
      <vt:lpstr>PowerPoint Presentation</vt:lpstr>
      <vt:lpstr>Floating Zone Furnaces</vt:lpstr>
      <vt:lpstr>Uses / Benefits</vt:lpstr>
      <vt:lpstr>Physics of the Molten Zone / Models</vt:lpstr>
      <vt:lpstr>Temperature is Critical Parameter</vt:lpstr>
      <vt:lpstr>No one has tried probing molten zone for temperature</vt:lpstr>
      <vt:lpstr>PowerPoint Presentation</vt:lpstr>
      <vt:lpstr>PowerPoint Presentation</vt:lpstr>
      <vt:lpstr>PowerPoint Presentation</vt:lpstr>
      <vt:lpstr>We need real-time data</vt:lpstr>
      <vt:lpstr>Research Question</vt:lpstr>
      <vt:lpstr>Hyperspectral Camera</vt:lpstr>
      <vt:lpstr>Hyperspectral</vt:lpstr>
      <vt:lpstr>Why hyperspectral?</vt:lpstr>
      <vt:lpstr>Part 1: Physical Mount</vt:lpstr>
      <vt:lpstr>PowerPoint Presentation</vt:lpstr>
      <vt:lpstr>PowerPoint Presentation</vt:lpstr>
      <vt:lpstr>PowerPoint Presentation</vt:lpstr>
      <vt:lpstr>Camera needs to move!</vt:lpstr>
      <vt:lpstr>Hyperspec III and scanning stage</vt:lpstr>
      <vt:lpstr>Turning the motor into the stage</vt:lpstr>
      <vt:lpstr>PowerPoint Presentation</vt:lpstr>
      <vt:lpstr>Part 2: Temperature Analysis</vt:lpstr>
      <vt:lpstr>Molten zone is a black-body</vt:lpstr>
      <vt:lpstr>PowerPoint Presentation</vt:lpstr>
      <vt:lpstr>PowerPoint Presentation</vt:lpstr>
      <vt:lpstr>PowerPoint Presentation</vt:lpstr>
      <vt:lpstr>PowerPoint Presentation</vt:lpstr>
      <vt:lpstr>Part 3: Everything Automatic</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Naman Jaydeep Parikh</cp:lastModifiedBy>
  <cp:revision>33</cp:revision>
  <dcterms:modified xsi:type="dcterms:W3CDTF">2024-08-01T13:54:49Z</dcterms:modified>
</cp:coreProperties>
</file>